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92" r:id="rId18"/>
    <p:sldId id="293" r:id="rId19"/>
    <p:sldId id="295" r:id="rId20"/>
    <p:sldId id="294" r:id="rId21"/>
    <p:sldId id="297" r:id="rId22"/>
    <p:sldId id="278" r:id="rId23"/>
    <p:sldId id="301" r:id="rId24"/>
    <p:sldId id="300" r:id="rId25"/>
    <p:sldId id="302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291" r:id="rId41"/>
  </p:sldIdLst>
  <p:sldSz cx="9144000" cy="6858000" type="screen4x3"/>
  <p:notesSz cx="6735763" cy="98663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FF"/>
    <a:srgbClr val="F20470"/>
    <a:srgbClr val="66FFFF"/>
    <a:srgbClr val="F2340E"/>
    <a:srgbClr val="FF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>
        <p:scale>
          <a:sx n="59" d="100"/>
          <a:sy n="59" d="100"/>
        </p:scale>
        <p:origin x="-8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8" tIns="45384" rIns="90768" bIns="45384" numCol="1" anchor="t" anchorCtr="0" compatLnSpc="1">
            <a:prstTxWarp prst="textNoShape">
              <a:avLst/>
            </a:prstTxWarp>
          </a:bodyPr>
          <a:lstStyle>
            <a:lvl1pPr defTabSz="907554">
              <a:defRPr sz="11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8" tIns="45384" rIns="90768" bIns="45384" numCol="1" anchor="t" anchorCtr="0" compatLnSpc="1">
            <a:prstTxWarp prst="textNoShape">
              <a:avLst/>
            </a:prstTxWarp>
          </a:bodyPr>
          <a:lstStyle>
            <a:lvl1pPr algn="r" defTabSz="907554">
              <a:defRPr sz="11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8" tIns="45384" rIns="90768" bIns="45384" numCol="1" anchor="b" anchorCtr="0" compatLnSpc="1">
            <a:prstTxWarp prst="textNoShape">
              <a:avLst/>
            </a:prstTxWarp>
          </a:bodyPr>
          <a:lstStyle>
            <a:lvl1pPr defTabSz="907554">
              <a:defRPr sz="11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8" tIns="45384" rIns="90768" bIns="45384" numCol="1" anchor="b" anchorCtr="0" compatLnSpc="1">
            <a:prstTxWarp prst="textNoShape">
              <a:avLst/>
            </a:prstTxWarp>
          </a:bodyPr>
          <a:lstStyle>
            <a:lvl1pPr algn="r" defTabSz="907554">
              <a:defRPr sz="1100"/>
            </a:lvl1pPr>
          </a:lstStyle>
          <a:p>
            <a:pPr>
              <a:defRPr/>
            </a:pPr>
            <a:fld id="{75D9EBE5-FC1F-4B7B-A997-A7670071BC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A76288-2FCD-4ECF-86AE-C55907171265}" type="datetimeFigureOut">
              <a:rPr lang="th-TH"/>
              <a:pPr>
                <a:defRPr/>
              </a:pPr>
              <a:t>10/07/55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6B6262-0D40-44DB-A6A1-2054832048C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373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AE6EC0-078D-46A4-B7D0-A749088137A8}" type="slidenum">
              <a:rPr lang="en-US" smtClean="0">
                <a:cs typeface="Cordia New" pitchFamily="34" charset="-34"/>
              </a:rPr>
              <a:pPr/>
              <a:t>26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29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04BB5-5F9E-4CE2-A1C9-8FC78D5F5F45}" type="slidenum">
              <a:rPr lang="en-US" smtClean="0">
                <a:cs typeface="Cordia New" pitchFamily="34" charset="-34"/>
              </a:rPr>
              <a:pPr/>
              <a:t>35</a:t>
            </a:fld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39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D2406E-5F66-4BDC-B1F7-1AB99C500D6E}" type="slidenum">
              <a:rPr lang="en-US" smtClean="0">
                <a:cs typeface="Cordia New" pitchFamily="34" charset="-34"/>
              </a:rPr>
              <a:pPr/>
              <a:t>36</a:t>
            </a:fld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49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521B9-E759-441E-A4FF-24CC562ADFD8}" type="slidenum">
              <a:rPr lang="en-US" smtClean="0">
                <a:cs typeface="Cordia New" pitchFamily="34" charset="-34"/>
              </a:rPr>
              <a:pPr/>
              <a:t>37</a:t>
            </a:fld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602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BBC01-DCEB-4348-9E8D-4599E1F08179}" type="slidenum">
              <a:rPr lang="en-US" smtClean="0">
                <a:cs typeface="Cordia New" pitchFamily="34" charset="-34"/>
              </a:rPr>
              <a:pPr/>
              <a:t>38</a:t>
            </a:fld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704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587BE8-5073-4823-AE7E-FB566B16BE13}" type="slidenum">
              <a:rPr lang="en-US" smtClean="0">
                <a:cs typeface="Cordia New" pitchFamily="34" charset="-34"/>
              </a:rPr>
              <a:pPr/>
              <a:t>39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47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4E005-069C-4449-AD28-3F48DE6035E0}" type="slidenum">
              <a:rPr lang="en-US" smtClean="0">
                <a:cs typeface="Cordia New" pitchFamily="34" charset="-34"/>
              </a:rPr>
              <a:pPr/>
              <a:t>27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57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E07FE5-92B2-4369-9ECD-1B9F0F5BCEFE}" type="slidenum">
              <a:rPr lang="en-US" smtClean="0">
                <a:cs typeface="Cordia New" pitchFamily="34" charset="-34"/>
              </a:rPr>
              <a:pPr/>
              <a:t>28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68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702CD6-7BF5-47CE-9FC6-F6687C12E838}" type="slidenum">
              <a:rPr lang="en-US" smtClean="0">
                <a:cs typeface="Cordia New" pitchFamily="34" charset="-34"/>
              </a:rPr>
              <a:pPr/>
              <a:t>29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78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9D68D8-5120-47D1-BD9D-1E3742CB536D}" type="slidenum">
              <a:rPr lang="en-US" smtClean="0">
                <a:cs typeface="Cordia New" pitchFamily="34" charset="-34"/>
              </a:rPr>
              <a:pPr/>
              <a:t>30</a:t>
            </a:fld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88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55D3BF-3BA0-4724-8343-D1B6CA5EFBE9}" type="slidenum">
              <a:rPr lang="en-US" smtClean="0">
                <a:cs typeface="Cordia New" pitchFamily="34" charset="-34"/>
              </a:rPr>
              <a:pPr/>
              <a:t>31</a:t>
            </a:fld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98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4CF823-68BF-48A7-802E-A429F18FA4CA}" type="slidenum">
              <a:rPr lang="en-US" smtClean="0">
                <a:cs typeface="Cordia New" pitchFamily="34" charset="-34"/>
              </a:rPr>
              <a:pPr/>
              <a:t>32</a:t>
            </a:fld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09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28265-2FA5-40CF-8FB9-195896548F1D}" type="slidenum">
              <a:rPr lang="en-US" smtClean="0">
                <a:cs typeface="Cordia New" pitchFamily="34" charset="-34"/>
              </a:rPr>
              <a:pPr/>
              <a:t>33</a:t>
            </a:fld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19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7D0190-B41A-4C90-9034-2E265B9005E0}" type="slidenum">
              <a:rPr lang="en-US" smtClean="0">
                <a:cs typeface="Cordia New" pitchFamily="34" charset="-34"/>
              </a:rPr>
              <a:pPr/>
              <a:t>34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7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6047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A29454E-6B05-4A6A-84B1-A1CCB697A5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02E7B-2D84-4BDE-8EA9-629BBFAB3F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F47D-4B90-4F8E-924C-0DAACAF5DD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381000" y="609600"/>
            <a:ext cx="7772400" cy="5486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8F24-2B4B-4E5F-AB49-7284ADB982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16EC-BF30-4438-9967-BEE6726765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9B923-9220-430F-BEE6-A56BC04E3A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5C697-82DF-4120-A40A-122B54E594C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B83B2-068A-4CEB-A3FC-6949BA34E5C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02FD-272E-4CB9-ACEE-BA2AEFA8339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1A88-0C46-4CB6-981E-04A213751F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4FA56-A9DE-4177-AF3B-EB8B169675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6056-AAD5-4AC5-8566-FD43840686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5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5945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945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945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945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8AA500C0-4DDE-42DE-9342-CA0FC7EF0D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51" grpId="0"/>
      <p:bldP spid="5945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4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4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4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 rot="-779499">
            <a:off x="550863" y="1395413"/>
            <a:ext cx="8058150" cy="3675062"/>
          </a:xfrm>
          <a:prstGeom prst="ellipse">
            <a:avLst/>
          </a:prstGeom>
          <a:solidFill>
            <a:srgbClr val="FFCC00">
              <a:alpha val="39999"/>
            </a:srgb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2843213" y="6308725"/>
            <a:ext cx="3743325" cy="549275"/>
          </a:xfrm>
          <a:prstGeom prst="roundRect">
            <a:avLst>
              <a:gd name="adj" fmla="val 1282"/>
            </a:avLst>
          </a:prstGeom>
          <a:solidFill>
            <a:srgbClr val="FFFF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 rot="558194">
            <a:off x="990600" y="2451100"/>
            <a:ext cx="4924425" cy="2933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0463" y="2071688"/>
            <a:ext cx="7197725" cy="27352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th-TH" sz="6600" i="1" dirty="0" smtClean="0">
                <a:cs typeface="LilyUPC" pitchFamily="34" charset="-34"/>
              </a:rPr>
              <a:t/>
            </a:r>
            <a:br>
              <a:rPr lang="th-TH" sz="6600" i="1" dirty="0" smtClean="0">
                <a:cs typeface="LilyUPC" pitchFamily="34" charset="-34"/>
              </a:rPr>
            </a:br>
            <a:r>
              <a:rPr lang="th-TH" sz="7200" i="1" dirty="0" smtClean="0">
                <a:solidFill>
                  <a:srgbClr val="009900"/>
                </a:solidFill>
                <a:cs typeface="LilyUPC" pitchFamily="34" charset="-34"/>
              </a:rPr>
              <a:t>สร้างภาพลักษณ์อย่างไร..?</a:t>
            </a:r>
            <a:r>
              <a:rPr lang="th-TH" sz="6600" i="1" dirty="0" smtClean="0">
                <a:solidFill>
                  <a:srgbClr val="009900"/>
                </a:solidFill>
                <a:cs typeface="LilyUPC" pitchFamily="34" charset="-34"/>
              </a:rPr>
              <a:t/>
            </a:r>
            <a:br>
              <a:rPr lang="th-TH" sz="6600" i="1" dirty="0" smtClean="0">
                <a:solidFill>
                  <a:srgbClr val="009900"/>
                </a:solidFill>
                <a:cs typeface="LilyUPC" pitchFamily="34" charset="-34"/>
              </a:rPr>
            </a:br>
            <a:r>
              <a:rPr lang="th-TH" sz="6600" i="1" dirty="0" smtClean="0">
                <a:solidFill>
                  <a:srgbClr val="FF0000"/>
                </a:solidFill>
                <a:cs typeface="LilyUPC" pitchFamily="34" charset="-34"/>
              </a:rPr>
              <a:t>ในภาวะวิกฤต</a:t>
            </a:r>
            <a:r>
              <a:rPr lang="th-TH" sz="6600" i="1" dirty="0" smtClean="0">
                <a:solidFill>
                  <a:srgbClr val="0066FF"/>
                </a:solidFill>
                <a:cs typeface="LilyUPC" pitchFamily="34" charset="-34"/>
              </a:rPr>
              <a:t>ฉุกเฉิน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0" y="6354763"/>
            <a:ext cx="3024188" cy="431800"/>
          </a:xfrm>
        </p:spPr>
        <p:txBody>
          <a:bodyPr/>
          <a:lstStyle/>
          <a:p>
            <a:pPr algn="l" eaLnBrk="1" hangingPunct="1"/>
            <a:r>
              <a:rPr lang="th-TH" sz="2800" smtClean="0">
                <a:solidFill>
                  <a:srgbClr val="0000FF"/>
                </a:solidFill>
              </a:rPr>
              <a:t>รศ.ดร. เสรี    วงษ์มณฑา</a:t>
            </a:r>
          </a:p>
        </p:txBody>
      </p:sp>
      <p:pic>
        <p:nvPicPr>
          <p:cNvPr id="3079" name="Picture 10" descr="C:\Documents and Settings\user\Local Settings\Temporary Internet Files\Content.IE5\W88LBKDV\MC90043394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785813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C:\Documents and Settings\user\Local Settings\Temporary Internet Files\Content.IE5\2F6JVOLO\MC90043392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857250"/>
            <a:ext cx="1666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7618412" cy="5616575"/>
          </a:xfrm>
        </p:spPr>
        <p:txBody>
          <a:bodyPr/>
          <a:lstStyle/>
          <a:p>
            <a:pPr marL="533400" indent="-533400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นำมาซึ่งความร่วมมือ</a:t>
            </a:r>
          </a:p>
          <a:p>
            <a:pPr marL="533400" indent="-533400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สร้างบรรยากาศการทำงานที่เป็นบวก</a:t>
            </a:r>
          </a:p>
          <a:p>
            <a:pPr marL="533400" indent="-533400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ช่วยให้การทำงานง่ายขึ้น</a:t>
            </a:r>
          </a:p>
          <a:p>
            <a:pPr marL="533400" indent="-533400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สร้างการยอมรับ</a:t>
            </a:r>
          </a:p>
          <a:p>
            <a:pPr marL="533400" indent="-533400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สร้างฉันทาคติ</a:t>
            </a:r>
          </a:p>
          <a:p>
            <a:pPr marL="533400" indent="-533400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สร้างความเข้าใจ</a:t>
            </a:r>
          </a:p>
        </p:txBody>
      </p:sp>
      <p:pic>
        <p:nvPicPr>
          <p:cNvPr id="12292" name="Picture 13" descr="MCPE01561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825" y="2771775"/>
            <a:ext cx="45831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มุมมน 5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94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10/68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315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414338"/>
            <a:ext cx="8229600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พันธกิจของการสื่อสารเพื่อ</a:t>
            </a:r>
            <a:r>
              <a:rPr lang="th-TH" sz="48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สร้างภาพลักษณ์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52987"/>
          </a:xfrm>
        </p:spPr>
        <p:txBody>
          <a:bodyPr/>
          <a:lstStyle/>
          <a:p>
            <a:pPr marL="444500" indent="-444500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สร้างการยอมรับ</a:t>
            </a:r>
          </a:p>
          <a:p>
            <a:pPr marL="444500" indent="-444500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สร้างบรรยากาศที่ดีในการทำงาน</a:t>
            </a:r>
          </a:p>
          <a:p>
            <a:pPr marL="444500" indent="-444500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สร้างนิยามที่ถูกต้องให้องค์กร</a:t>
            </a:r>
          </a:p>
          <a:p>
            <a:pPr marL="444500" indent="-444500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กำหนดกรอบความคิดให้กลุ่มเป้าหมาย</a:t>
            </a:r>
          </a:p>
          <a:p>
            <a:pPr marL="444500" indent="-444500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บริหารประเด็นต่างๆให้เป็นประโยชน์ต่อองค์กร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9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11/68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13320" name="Picture 12" descr="MCj042982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1785938"/>
            <a:ext cx="158115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596900"/>
            <a:ext cx="6059488" cy="5689600"/>
          </a:xfrm>
        </p:spPr>
        <p:txBody>
          <a:bodyPr/>
          <a:lstStyle/>
          <a:p>
            <a:pPr marL="533400" indent="-533400" eaLnBrk="1" hangingPunct="1">
              <a:lnSpc>
                <a:spcPct val="135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บริหารข่าวเชิงยุทธ์</a:t>
            </a:r>
          </a:p>
          <a:p>
            <a:pPr marL="533400" indent="-533400" eaLnBrk="1" hangingPunct="1">
              <a:lnSpc>
                <a:spcPct val="135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จัดการกับวิกฤติ</a:t>
            </a:r>
          </a:p>
          <a:p>
            <a:pPr marL="533400" indent="-533400" eaLnBrk="1" hangingPunct="1">
              <a:lnSpc>
                <a:spcPct val="135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ดูแลชื่อเสียงขององค์กร</a:t>
            </a:r>
          </a:p>
          <a:p>
            <a:pPr marL="533400" indent="-533400" eaLnBrk="1" hangingPunct="1">
              <a:lnSpc>
                <a:spcPct val="135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สร้างความเข้าใจ</a:t>
            </a:r>
          </a:p>
          <a:p>
            <a:pPr marL="533400" indent="-533400" eaLnBrk="1" hangingPunct="1">
              <a:lnSpc>
                <a:spcPct val="135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สร้างทัศนคติที่เป็นบวก</a:t>
            </a:r>
          </a:p>
          <a:p>
            <a:pPr marL="533400" indent="-533400" eaLnBrk="1" hangingPunct="1">
              <a:lnSpc>
                <a:spcPct val="135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แก้ไขทัศนคติที่เป็นลบ</a:t>
            </a:r>
          </a:p>
        </p:txBody>
      </p:sp>
      <p:pic>
        <p:nvPicPr>
          <p:cNvPr id="14340" name="Picture 12" descr="MCj042982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616200"/>
            <a:ext cx="200977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มุมมน 5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342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12/68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63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404813"/>
            <a:ext cx="8229600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หัวใจสำคัญของการ</a:t>
            </a:r>
            <a:r>
              <a:rPr lang="th-TH" sz="48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สร้างภาพลักษณ์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7221537" cy="5229225"/>
          </a:xfrm>
        </p:spPr>
        <p:txBody>
          <a:bodyPr/>
          <a:lstStyle/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การเสนอหน้าคือที่มาแห่งความสำเร็จ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ต้องทำให้กลุ่มเป้าหมายเชื่อถือวางใจ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ยุทธศาสตร์การทำงานต้องคมชัด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ต้องมีความคงเส้นคงวาในการทำงาน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ต้องอยู่บนรากฐานของความจริง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สร้างชื่อเสียงอย่างต่อเนื่อง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ต้องทำให้คนสนใจเรื่องที่นำเสนอ</a:t>
            </a:r>
          </a:p>
        </p:txBody>
      </p:sp>
      <p:pic>
        <p:nvPicPr>
          <p:cNvPr id="15366" name="Picture 13" descr="MCj043485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2211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368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13/68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7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404813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นโยบายการ</a:t>
            </a:r>
            <a:r>
              <a:rPr lang="th-TH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ประชาสัมพันธ์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marL="444500" indent="-444500" eaLnBrk="1" hangingPunct="1">
              <a:lnSpc>
                <a:spcPct val="150000"/>
              </a:lnSpc>
              <a:spcBef>
                <a:spcPct val="25000"/>
              </a:spcBef>
              <a:buClr>
                <a:srgbClr val="FF3399"/>
              </a:buClr>
              <a:buFont typeface="Wingdings" pitchFamily="2" charset="2"/>
              <a:buChar char="²"/>
              <a:tabLst>
                <a:tab pos="444500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การประชาสัมพันธ์เป็นหน้าที่ของฝ่ายผู้บริหารด้วย ไม่ใช่แค่ของฝ่ายปฏิบัติการ</a:t>
            </a:r>
          </a:p>
          <a:p>
            <a:pPr marL="444500" indent="-444500" eaLnBrk="1" hangingPunct="1">
              <a:lnSpc>
                <a:spcPct val="150000"/>
              </a:lnSpc>
              <a:spcBef>
                <a:spcPct val="25000"/>
              </a:spcBef>
              <a:buClr>
                <a:srgbClr val="FF3399"/>
              </a:buClr>
              <a:buFont typeface="Wingdings" pitchFamily="2" charset="2"/>
              <a:buChar char="²"/>
              <a:tabLst>
                <a:tab pos="444500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ทัศนคติของกลุ่มเป้าหมายมีความสำคัญต่อการดำรงอยู่ขององค์กร</a:t>
            </a:r>
          </a:p>
          <a:p>
            <a:pPr marL="444500" indent="-444500" eaLnBrk="1" hangingPunct="1">
              <a:lnSpc>
                <a:spcPct val="150000"/>
              </a:lnSpc>
              <a:spcBef>
                <a:spcPct val="25000"/>
              </a:spcBef>
              <a:buClr>
                <a:srgbClr val="FF3399"/>
              </a:buClr>
              <a:buFont typeface="Wingdings" pitchFamily="2" charset="2"/>
              <a:buChar char="²"/>
              <a:tabLst>
                <a:tab pos="444500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ผู้บริหารต้องเชื่อมั่นในพลังแห่งการสื่อสาร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14/68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49275"/>
            <a:ext cx="8229600" cy="5759450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spcBef>
                <a:spcPct val="25000"/>
              </a:spcBef>
              <a:buClr>
                <a:srgbClr val="FF3399"/>
              </a:buClr>
              <a:buFont typeface="Wingdings" pitchFamily="2" charset="2"/>
              <a:buChar char="²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เจ้าหน้าที่ทุกคนต้องคิดว่าตนเองเป็นเจ้าหน้าที่ประชาสัมพันธ์ขององค์กร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²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ผอ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ประชาสัมพันธ์ต้องเป็นนักยุทธศาสตร์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²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ต้องสร้างสัมพันธภาพที่ดีกับสื่อ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²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งบประมาณต้องเพียงพอ</a:t>
            </a: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²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ต้องทำงานประชาสัมพันธ์เชิงรุก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413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15/68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5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57188"/>
            <a:ext cx="7772400" cy="1147762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ภาพลักษณ์</a:t>
            </a:r>
            <a:r>
              <a:rPr lang="th-TH" sz="6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องค์กร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2563"/>
            <a:ext cx="8229600" cy="5216525"/>
          </a:xfrm>
        </p:spPr>
        <p:txBody>
          <a:bodyPr/>
          <a:lstStyle/>
          <a:p>
            <a:pPr marL="444500" indent="-444500" algn="ctr" eaLnBrk="1" hangingPunct="1">
              <a:lnSpc>
                <a:spcPct val="125000"/>
              </a:lnSpc>
              <a:buClr>
                <a:srgbClr val="FF3399"/>
              </a:buClr>
              <a:buFontTx/>
              <a:buNone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ประกอบด้วยการดูแลชื่อเสียงองค์กร </a:t>
            </a:r>
            <a:r>
              <a:rPr lang="en-US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ด้านคือ</a:t>
            </a:r>
          </a:p>
          <a:p>
            <a:pPr marL="444500" indent="-4445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P"/>
              <a:defRPr/>
            </a:pPr>
            <a:r>
              <a:rPr lang="en-US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Emotion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ด้านอารมณ์</a:t>
            </a:r>
          </a:p>
          <a:p>
            <a:pPr marL="444500" indent="-4445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P"/>
              <a:defRPr/>
            </a:pPr>
            <a:r>
              <a:rPr lang="en-US" dirty="0" smtClean="0">
                <a:solidFill>
                  <a:srgbClr val="669900"/>
                </a:solidFill>
                <a:latin typeface="Angsana New" pitchFamily="18" charset="-34"/>
                <a:cs typeface="Angsana New" pitchFamily="18" charset="-34"/>
              </a:rPr>
              <a:t> Services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ด้านบริการ</a:t>
            </a:r>
          </a:p>
          <a:p>
            <a:pPr marL="444500" indent="-4445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P"/>
              <a:defRPr/>
            </a:pPr>
            <a:r>
              <a:rPr lang="en-US" dirty="0" smtClean="0">
                <a:solidFill>
                  <a:srgbClr val="006699"/>
                </a:solidFill>
                <a:latin typeface="Angsana New" pitchFamily="18" charset="-34"/>
                <a:cs typeface="Angsana New" pitchFamily="18" charset="-34"/>
              </a:rPr>
              <a:t> Social Responsibility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ด้านความรับผิดชอบต่อสังคม</a:t>
            </a:r>
          </a:p>
          <a:p>
            <a:pPr marL="444500" indent="-4445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P"/>
              <a:defRPr/>
            </a:pPr>
            <a:r>
              <a:rPr lang="en-US" dirty="0" smtClean="0">
                <a:solidFill>
                  <a:srgbClr val="FF6600"/>
                </a:solidFill>
                <a:latin typeface="Angsana New" pitchFamily="18" charset="-34"/>
                <a:cs typeface="Angsana New" pitchFamily="18" charset="-34"/>
              </a:rPr>
              <a:t> Working Environment</a:t>
            </a:r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ด้านบรรยากาศของที่ทำงาน</a:t>
            </a:r>
          </a:p>
          <a:p>
            <a:pPr marL="444500" indent="-4445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P"/>
              <a:defRPr/>
            </a:pPr>
            <a:r>
              <a:rPr lang="en-US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Vision and Leadership</a:t>
            </a:r>
            <a:r>
              <a:rPr lang="en-US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ด้านวิสัยทัศน์และสภาวะผู้นำ</a:t>
            </a:r>
          </a:p>
          <a:p>
            <a:pPr marL="444500" indent="-4445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P"/>
              <a:defRPr/>
            </a:pPr>
            <a:r>
              <a:rPr lang="en-US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Efficient Performance </a:t>
            </a:r>
            <a:r>
              <a:rPr lang="th-TH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ด้านการทำงานอย่างมีประสิทธิภาพ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15313" y="6350000"/>
            <a:ext cx="642937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439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59" name="AutoShape 7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404813"/>
            <a:ext cx="7772400" cy="1147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48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มิติทางอารมณ์ </a:t>
            </a:r>
            <a:r>
              <a:rPr lang="en-US" sz="48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(Emotional Dimension)</a:t>
            </a:r>
            <a:endParaRPr lang="th-TH" sz="4800" smtClean="0">
              <a:solidFill>
                <a:srgbClr val="66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4983163" cy="5300662"/>
          </a:xfrm>
        </p:spPr>
        <p:txBody>
          <a:bodyPr/>
          <a:lstStyle/>
          <a:p>
            <a:pPr marL="355600" indent="-3556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เป็นคนเก่ง</a:t>
            </a:r>
            <a:r>
              <a:rPr lang="en-US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669900"/>
                </a:solidFill>
                <a:latin typeface="Angsana New" pitchFamily="18" charset="-34"/>
                <a:cs typeface="Angsana New" pitchFamily="18" charset="-34"/>
              </a:rPr>
              <a:t>(Competence)</a:t>
            </a:r>
          </a:p>
          <a:p>
            <a:pPr marL="355600" indent="-3556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เป็นผู้เชี่ยวชาญ</a:t>
            </a:r>
            <a:r>
              <a:rPr lang="en-US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(Expertise)</a:t>
            </a:r>
          </a:p>
          <a:p>
            <a:pPr marL="355600" indent="-3556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มีชื่อเสียงดี </a:t>
            </a:r>
            <a:r>
              <a:rPr lang="en-US" sz="3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(Reputation)</a:t>
            </a:r>
          </a:p>
          <a:p>
            <a:pPr marL="355600" indent="-3556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มีนิสัยดี </a:t>
            </a:r>
            <a:r>
              <a:rPr lang="en-US" sz="36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(Characteristics)</a:t>
            </a:r>
          </a:p>
          <a:p>
            <a:pPr marL="355600" indent="-3556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ผลงานดี </a:t>
            </a:r>
            <a:r>
              <a:rPr lang="en-US" sz="3600" dirty="0" smtClean="0">
                <a:solidFill>
                  <a:srgbClr val="FF6600"/>
                </a:solidFill>
                <a:latin typeface="Angsana New" pitchFamily="18" charset="-34"/>
                <a:cs typeface="Angsana New" pitchFamily="18" charset="-34"/>
              </a:rPr>
              <a:t>(Performance)</a:t>
            </a:r>
          </a:p>
          <a:p>
            <a:pPr marL="355600" indent="-355600" eaLnBrk="1" hangingPunct="1">
              <a:lnSpc>
                <a:spcPct val="125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มีจริยธรรม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(Ethics)</a:t>
            </a:r>
            <a:endParaRPr lang="th-TH" sz="3600" dirty="0" smtClean="0">
              <a:solidFill>
                <a:schemeClr val="accent5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463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17/68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19464" name="Picture 8" descr="C:\Documents and Settings\user\Local Settings\Temporary Internet Files\Content.IE5\BQSAAC5U\MC9004338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3574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3" name="AutoShape 7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550" y="1927225"/>
            <a:ext cx="6696075" cy="4216400"/>
          </a:xfrm>
        </p:spPr>
        <p:txBody>
          <a:bodyPr/>
          <a:lstStyle/>
          <a:p>
            <a:pPr marL="355600" indent="-355600" eaLnBrk="1" hangingPunct="1"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คุณภาพ</a:t>
            </a:r>
            <a:r>
              <a:rPr lang="th-TH" sz="3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(Quality)</a:t>
            </a:r>
            <a:r>
              <a:rPr lang="en-US" sz="3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การบริการ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355600" indent="-355600" eaLnBrk="1" hangingPunct="1"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การแสดงออก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355600" indent="-355600" eaLnBrk="1" hangingPunct="1"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การสื่อสาร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355600" indent="-355600" eaLnBrk="1" hangingPunct="1"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ทักษะมนุษย์ </a:t>
            </a:r>
            <a:r>
              <a:rPr lang="en-US" sz="3600" smtClean="0">
                <a:solidFill>
                  <a:srgbClr val="669900"/>
                </a:solidFill>
                <a:latin typeface="Angsana New" pitchFamily="18" charset="-34"/>
                <a:cs typeface="Angsana New" pitchFamily="18" charset="-34"/>
              </a:rPr>
              <a:t>(Human Skills)</a:t>
            </a:r>
            <a:r>
              <a:rPr lang="en-US" sz="3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ของเจ้าหน้าที่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355600" indent="-355600" eaLnBrk="1" hangingPunct="1"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มนุษย์สัมพันธ์ </a:t>
            </a:r>
            <a:r>
              <a:rPr lang="en-US" sz="360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(Human Relations)</a:t>
            </a:r>
          </a:p>
          <a:p>
            <a:pPr marL="355600" indent="-355600" eaLnBrk="1" hangingPunct="1"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นวัตกรรม</a:t>
            </a:r>
            <a:r>
              <a:rPr lang="th-TH" sz="3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smtClean="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(Innovation)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777875" y="333375"/>
            <a:ext cx="8223250" cy="1147763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บริการ</a:t>
            </a:r>
            <a:r>
              <a:rPr lang="en-US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(Services)</a:t>
            </a:r>
            <a:endParaRPr lang="th-TH" sz="5400" smtClean="0">
              <a:solidFill>
                <a:srgbClr val="66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6" name="Picture 9" descr="MCj043598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500188"/>
            <a:ext cx="206533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20488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18/68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539750" y="358775"/>
            <a:ext cx="8424863" cy="14859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552450"/>
            <a:ext cx="8367712" cy="1147763"/>
          </a:xfrm>
        </p:spPr>
        <p:txBody>
          <a:bodyPr/>
          <a:lstStyle/>
          <a:p>
            <a:pPr eaLnBrk="1" hangingPunct="1"/>
            <a:r>
              <a:rPr lang="th-TH" sz="4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ความรับผิดชอบต่อสังคมขององค์กร</a:t>
            </a:r>
            <a:br>
              <a:rPr lang="th-TH" sz="4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40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(CRS : Corporate Social Responsibility)</a:t>
            </a:r>
            <a:endParaRPr lang="th-TH" sz="4000" smtClean="0">
              <a:solidFill>
                <a:srgbClr val="66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962150"/>
            <a:ext cx="8294688" cy="4752975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Clr>
                <a:srgbClr val="FF3399"/>
              </a:buClr>
              <a:buFont typeface="Wingdings" pitchFamily="2" charset="2"/>
              <a:buChar char="î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การช่วยเหลือสังคม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80000"/>
              </a:lnSpc>
              <a:buClr>
                <a:srgbClr val="FF3399"/>
              </a:buClr>
              <a:buFont typeface="Wingdings" pitchFamily="2" charset="2"/>
              <a:buChar char="î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กิจกรรมเพื่อสังคม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80000"/>
              </a:lnSpc>
              <a:buClr>
                <a:srgbClr val="FF3399"/>
              </a:buClr>
              <a:buFont typeface="Wingdings" pitchFamily="2" charset="2"/>
              <a:buChar char="î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การบริการชุมชน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80000"/>
              </a:lnSpc>
              <a:buClr>
                <a:srgbClr val="FF3399"/>
              </a:buClr>
              <a:buFont typeface="Wingdings" pitchFamily="2" charset="2"/>
              <a:buChar char="î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ธรรมาภิบาล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10" name="Picture 9" descr="MPj04373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357563"/>
            <a:ext cx="23050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512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19/68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8213725" y="631825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4356100" y="1222375"/>
            <a:ext cx="0" cy="504825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476375" y="622300"/>
            <a:ext cx="640873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ภาพลักษณ์และชื่อเสียง</a:t>
            </a:r>
            <a:endParaRPr lang="th-TH" sz="3600" b="1" i="1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73125" y="2060575"/>
            <a:ext cx="2787650" cy="685800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8575" cap="sq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2800" b="1">
                <a:latin typeface="Angsana New" pitchFamily="18" charset="-34"/>
              </a:rPr>
              <a:t>ข้อเท็จจริง</a:t>
            </a:r>
            <a:endParaRPr lang="en-US" sz="2800" b="1">
              <a:latin typeface="Angsana New" pitchFamily="18" charset="-34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41313" y="3317875"/>
            <a:ext cx="2787650" cy="68580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28575" cap="sq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2600" b="1">
                <a:latin typeface="Angsana New" pitchFamily="18" charset="-34"/>
              </a:rPr>
              <a:t>ข้อมูล + ตัวเลข + สถิติ</a:t>
            </a:r>
            <a:endParaRPr lang="en-US" sz="2600" b="1">
              <a:latin typeface="Angsana New" pitchFamily="18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776663" y="3355975"/>
            <a:ext cx="2411412" cy="68580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28575" cap="sq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2600" b="1">
                <a:latin typeface="Angsana New" pitchFamily="18" charset="-34"/>
              </a:rPr>
              <a:t>ประสบการณ์ตรง</a:t>
            </a:r>
            <a:endParaRPr lang="en-US" sz="2600" b="1">
              <a:latin typeface="Angsana New" pitchFamily="18" charset="-34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34125" y="3355975"/>
            <a:ext cx="2486025" cy="685800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2600" b="1">
                <a:latin typeface="Angsana New" pitchFamily="18" charset="-34"/>
              </a:rPr>
              <a:t>มาตรการในการประเมิน</a:t>
            </a:r>
            <a:endParaRPr lang="en-US" sz="2600" b="1">
              <a:latin typeface="Angsana New" pitchFamily="18" charset="-34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573338" y="4725988"/>
            <a:ext cx="278765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4700"/>
              </a:gs>
              <a:gs pos="100000">
                <a:srgbClr val="669900"/>
              </a:gs>
            </a:gsLst>
            <a:lin ang="5400000" scaled="1"/>
          </a:gradFill>
          <a:ln w="28575" cap="sq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3200" b="1">
                <a:latin typeface="Angsana New" pitchFamily="18" charset="-34"/>
              </a:rPr>
              <a:t>อคติ, ความลำเอียง</a:t>
            </a:r>
            <a:endParaRPr lang="en-US" sz="3200" b="1">
              <a:latin typeface="Angsana New" pitchFamily="18" charset="-34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933575" y="5672138"/>
            <a:ext cx="5424488" cy="685800"/>
          </a:xfrm>
          <a:prstGeom prst="roundRect">
            <a:avLst>
              <a:gd name="adj" fmla="val 16667"/>
            </a:avLst>
          </a:prstGeom>
          <a:noFill/>
          <a:ln w="38100" cap="sq">
            <a:solidFill>
              <a:srgbClr val="FF3399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ภาพลักษณ์และชื่อเสียงต่ออายุตัวมันเอง</a:t>
            </a:r>
            <a:endParaRPr lang="en-US" sz="32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274888" y="1762125"/>
            <a:ext cx="3692525" cy="1588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257425" y="1762125"/>
            <a:ext cx="0" cy="3048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triangl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5967413" y="1774825"/>
            <a:ext cx="0" cy="3048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triangl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762125" y="2781300"/>
            <a:ext cx="0" cy="5334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triangl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5907088" y="2746375"/>
            <a:ext cx="0" cy="2286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695825" y="2974975"/>
            <a:ext cx="2862263" cy="1588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689475" y="2974975"/>
            <a:ext cx="0" cy="3810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triangl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7551738" y="2974975"/>
            <a:ext cx="19050" cy="373063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triangl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725613" y="4035425"/>
            <a:ext cx="0" cy="9144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5937250" y="4078288"/>
            <a:ext cx="0" cy="838200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1733550" y="4995863"/>
            <a:ext cx="854075" cy="1587"/>
          </a:xfrm>
          <a:prstGeom prst="line">
            <a:avLst/>
          </a:prstGeom>
          <a:noFill/>
          <a:ln w="28575" cap="sq">
            <a:solidFill>
              <a:srgbClr val="0070C0"/>
            </a:solidFill>
            <a:round/>
            <a:headEnd type="none" w="sm" len="sm"/>
            <a:tailEnd type="triangle" w="sm" len="sm"/>
          </a:ln>
        </p:spPr>
        <p:txBody>
          <a:bodyPr wrap="none" lIns="92075" tIns="46038" rIns="92075" bIns="46038" anchor="ctr"/>
          <a:lstStyle/>
          <a:p>
            <a:endParaRPr lang="th-TH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5360988" y="4941888"/>
            <a:ext cx="576262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97388" y="2060575"/>
            <a:ext cx="2787650" cy="685800"/>
          </a:xfrm>
          <a:prstGeom prst="roundRect">
            <a:avLst>
              <a:gd name="adj" fmla="val 16667"/>
            </a:avLst>
          </a:prstGeom>
          <a:solidFill>
            <a:srgbClr val="006699"/>
          </a:solidFill>
          <a:ln w="28575" cap="sq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th-TH" sz="2800" b="1">
                <a:latin typeface="Angsana New" pitchFamily="18" charset="-34"/>
              </a:rPr>
              <a:t>การประเมิน</a:t>
            </a:r>
            <a:endParaRPr lang="en-US" sz="2800" b="1">
              <a:latin typeface="Angsana New" pitchFamily="18" charset="-34"/>
            </a:endParaRPr>
          </a:p>
        </p:txBody>
      </p: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8128000" y="63007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676400"/>
            <a:ext cx="7210425" cy="4752975"/>
          </a:xfrm>
        </p:spPr>
        <p:txBody>
          <a:bodyPr/>
          <a:lstStyle/>
          <a:p>
            <a:pPr marL="530225" indent="-530225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ความเข้าใจ สถานการณ์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530225" indent="-530225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ความสามารถในการทำนายอนาคต</a:t>
            </a:r>
          </a:p>
          <a:p>
            <a:pPr marL="530225" indent="-530225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พลวัตของการเปลี่ยนแปลง</a:t>
            </a:r>
          </a:p>
          <a:p>
            <a:pPr marL="530225" indent="-530225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การทำงานเชิงรุก</a:t>
            </a:r>
            <a:endParaRPr lang="en-US" sz="36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marL="530225" indent="-530225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เป็นผู้นำทางด้านความคิด</a:t>
            </a:r>
          </a:p>
          <a:p>
            <a:pPr marL="530225" indent="-530225" eaLnBrk="1" hangingPunct="1">
              <a:lnSpc>
                <a:spcPct val="115000"/>
              </a:lnSpc>
              <a:buClr>
                <a:srgbClr val="FF3399"/>
              </a:buClr>
              <a:buFont typeface="Wingdings" pitchFamily="2" charset="2"/>
              <a:buChar char="§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เป็นผู้นำด้านนวัตกรรม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704850" y="404813"/>
            <a:ext cx="8367713" cy="1147762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วิสัยทัศน์และภาวะผู้นำ </a:t>
            </a:r>
            <a:r>
              <a:rPr lang="en-US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(Vision and  leadership)</a:t>
            </a:r>
            <a:endParaRPr lang="th-TH" smtClean="0">
              <a:solidFill>
                <a:srgbClr val="66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2534" name="Picture 9" descr="MCj043701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149725"/>
            <a:ext cx="271303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536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20/68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3555" name="AutoShape 7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9288" y="1857375"/>
            <a:ext cx="8280400" cy="4014788"/>
          </a:xfrm>
        </p:spPr>
        <p:txBody>
          <a:bodyPr/>
          <a:lstStyle/>
          <a:p>
            <a:pPr marL="530225" indent="-530225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นโยบายขององค์กร</a:t>
            </a:r>
            <a:r>
              <a:rPr lang="en-US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solidFill>
                  <a:srgbClr val="669900"/>
                </a:solidFill>
                <a:latin typeface="Angsana New" pitchFamily="18" charset="-34"/>
                <a:cs typeface="Angsana New" pitchFamily="18" charset="-34"/>
              </a:rPr>
              <a:t>(Administrative Policy)</a:t>
            </a:r>
          </a:p>
          <a:p>
            <a:pPr marL="530225" indent="-530225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ความเป็นมิตร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(Friendliness)</a:t>
            </a:r>
            <a:endParaRPr lang="th-TH" sz="36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530225" indent="-530225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ความปลอดภัย </a:t>
            </a:r>
            <a:r>
              <a:rPr lang="en-US" sz="3600" dirty="0" smtClean="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(Safety)</a:t>
            </a:r>
          </a:p>
          <a:p>
            <a:pPr marL="530225" indent="-530225" eaLnBrk="1" hangingPunct="1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§"/>
              <a:defRPr/>
            </a:pPr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วัฒนธรรมองค์กร </a:t>
            </a:r>
            <a:r>
              <a:rPr lang="en-US" sz="3600" dirty="0" smtClean="0">
                <a:solidFill>
                  <a:srgbClr val="FF6600"/>
                </a:solidFill>
                <a:latin typeface="Angsana New" pitchFamily="18" charset="-34"/>
                <a:cs typeface="Angsana New" pitchFamily="18" charset="-34"/>
              </a:rPr>
              <a:t>(Corporate Culture)</a:t>
            </a:r>
            <a:endParaRPr lang="th-TH" sz="3600" dirty="0" smtClean="0">
              <a:solidFill>
                <a:srgbClr val="FF66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728663" y="333375"/>
            <a:ext cx="7772400" cy="1147763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บรรยากาศในการทำงาน</a:t>
            </a:r>
            <a:r>
              <a:rPr lang="en-US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(Working Environment)</a:t>
            </a:r>
            <a:endParaRPr lang="th-TH" smtClean="0">
              <a:solidFill>
                <a:srgbClr val="66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58" name="Picture 9" descr="MCj043699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040063"/>
            <a:ext cx="18224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560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21/68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4579" name="AutoShape 11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85838" y="414338"/>
            <a:ext cx="5657850" cy="1143000"/>
          </a:xfrm>
        </p:spPr>
        <p:txBody>
          <a:bodyPr/>
          <a:lstStyle/>
          <a:p>
            <a:pPr eaLnBrk="1" hangingPunct="1"/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องค์กร</a:t>
            </a:r>
            <a:r>
              <a:rPr lang="th-TH" sz="60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ที่ดี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66863"/>
            <a:ext cx="4356100" cy="4525962"/>
          </a:xfrm>
        </p:spPr>
        <p:txBody>
          <a:bodyPr/>
          <a:lstStyle/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เข้าถึงง่าย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ทำสิ่งที่ควรทำ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สุจริต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ยุติธรรม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รับผิดชอบต่อสังคม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มีเอกลักษณ์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น่าเชื่อถือ</a:t>
            </a:r>
          </a:p>
          <a:p>
            <a:pPr marL="719138" indent="-719138" eaLnBrk="1" hangingPunct="1">
              <a:lnSpc>
                <a:spcPct val="105000"/>
              </a:lnSpc>
              <a:buClr>
                <a:srgbClr val="FF3399"/>
              </a:buClr>
              <a:buFont typeface="Wingdings" pitchFamily="2" charset="2"/>
              <a:buChar char="|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ซื่อสัตย์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57688" y="1617663"/>
            <a:ext cx="43561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จริยธรรม</a:t>
            </a:r>
          </a:p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ทำงานเชิงรุก</a:t>
            </a:r>
          </a:p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ก้าวหน้า</a:t>
            </a:r>
          </a:p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เก่ง</a:t>
            </a:r>
          </a:p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ห่วงใยสังคม</a:t>
            </a:r>
          </a:p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มีบรรยากาศในการทำงานที่ดี</a:t>
            </a:r>
          </a:p>
          <a:p>
            <a:pPr marL="719138" indent="-719138">
              <a:lnSpc>
                <a:spcPct val="105000"/>
              </a:lnSpc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|"/>
            </a:pPr>
            <a:r>
              <a:rPr lang="th-TH" sz="3200" b="1">
                <a:solidFill>
                  <a:srgbClr val="0000FF"/>
                </a:solidFill>
                <a:latin typeface="Angsana New" pitchFamily="18" charset="-34"/>
              </a:rPr>
              <a:t>มีผลงานที่น่ายกย่อง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584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22/68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500063"/>
            <a:ext cx="2127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603" name="AutoShape 6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229600" cy="1143000"/>
          </a:xfrm>
        </p:spPr>
        <p:txBody>
          <a:bodyPr/>
          <a:lstStyle/>
          <a:p>
            <a:pPr eaLnBrk="1" hangingPunct="1"/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</a:t>
            </a:r>
            <a:r>
              <a:rPr lang="th-TH" sz="60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ประชาสัมพันธ์</a:t>
            </a:r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ที่ดี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5750"/>
            <a:ext cx="7848600" cy="5373688"/>
          </a:xfrm>
        </p:spPr>
        <p:txBody>
          <a:bodyPr/>
          <a:lstStyle/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ต้องทำดีต่อเนื่อง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ต้องมีบุคลิกที่โดดเด่น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ต้องรู้ว่าจะพูดในประเด็นอะไร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ต้องอยู่บนรากฐานความเป็นจริง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ต้องมีความคงเส้นคงวา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ต้องมีความต่อเนื่อง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ต้องตระหนักว่า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PR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คือการบริหารภาพลักษณ์และชื่อเสียง</a:t>
            </a:r>
          </a:p>
          <a:p>
            <a:pPr marL="444500" indent="-444500" eaLnBrk="1" hangingPunct="1">
              <a:lnSpc>
                <a:spcPct val="110000"/>
              </a:lnSpc>
              <a:buClr>
                <a:srgbClr val="FF3399"/>
              </a:buClr>
              <a:buFont typeface="Webdings" pitchFamily="18" charset="2"/>
              <a:buChar char="Ç"/>
              <a:tabLst>
                <a:tab pos="355600" algn="l"/>
              </a:tabLst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ต้องทำวิจัยวัดผล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607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23/68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1087" flipH="1">
            <a:off x="5972175" y="1909763"/>
            <a:ext cx="27543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627" name="AutoShape 8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33375"/>
            <a:ext cx="8229600" cy="1143000"/>
          </a:xfrm>
        </p:spPr>
        <p:txBody>
          <a:bodyPr/>
          <a:lstStyle/>
          <a:p>
            <a:pPr eaLnBrk="1" hangingPunct="1"/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รูปแบบของการ</a:t>
            </a:r>
            <a:r>
              <a:rPr lang="th-TH" sz="60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สร้างภาพลักษณ์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12888"/>
            <a:ext cx="8351837" cy="5229225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ให้ผู้นำเป็นพระเอก </a:t>
            </a:r>
            <a:r>
              <a:rPr lang="th-TH" smtClean="0"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mtClean="0">
                <a:solidFill>
                  <a:srgbClr val="FF3399"/>
                </a:solidFill>
                <a:latin typeface="Angsana New" pitchFamily="18" charset="-34"/>
                <a:cs typeface="Angsana New" pitchFamily="18" charset="-34"/>
              </a:rPr>
              <a:t>CEO Approach)</a:t>
            </a: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ให้ทีมผู้บริหารเป็นพระเอก </a:t>
            </a:r>
            <a:r>
              <a:rPr lang="en-US" smtClean="0">
                <a:solidFill>
                  <a:srgbClr val="669900"/>
                </a:solidFill>
                <a:latin typeface="Angsana New" pitchFamily="18" charset="-34"/>
                <a:cs typeface="Angsana New" pitchFamily="18" charset="-34"/>
              </a:rPr>
              <a:t>(Management Approach)</a:t>
            </a:r>
            <a:endParaRPr lang="th-TH" smtClean="0">
              <a:solidFill>
                <a:srgbClr val="669900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เอาผลงานเป็นพระเอก </a:t>
            </a:r>
            <a:r>
              <a:rPr lang="en-US" smtClean="0">
                <a:solidFill>
                  <a:srgbClr val="F20470"/>
                </a:solidFill>
                <a:latin typeface="Angsana New" pitchFamily="18" charset="-34"/>
                <a:cs typeface="Angsana New" pitchFamily="18" charset="-34"/>
              </a:rPr>
              <a:t>(Output Approach)</a:t>
            </a:r>
            <a:endParaRPr lang="th-TH" smtClean="0">
              <a:solidFill>
                <a:srgbClr val="F20470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เอาตำนานเป็นพระเอก </a:t>
            </a:r>
            <a:r>
              <a:rPr lang="en-US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(Legend Approach)</a:t>
            </a:r>
            <a:endParaRPr lang="th-TH" smtClean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เอาความสำเร็จเป็นพระเอก </a:t>
            </a:r>
            <a:r>
              <a:rPr lang="en-US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(Achievement Approach)</a:t>
            </a:r>
            <a:endParaRPr lang="th-TH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เอานวัตกรรมเป็นพระเอก </a:t>
            </a:r>
            <a:r>
              <a:rPr lang="en-US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(Innovation Approach)</a:t>
            </a:r>
            <a:endParaRPr lang="th-TH" smtClean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  <a:p>
            <a:pPr marL="533400" indent="-5334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ø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เอาการใส่ใจดูแลสังคมเป็นพระเอก </a:t>
            </a:r>
            <a:r>
              <a:rPr lang="en-US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(Social Responsibility Approach)</a:t>
            </a:r>
            <a:endParaRPr lang="th-TH" smtClean="0">
              <a:solidFill>
                <a:srgbClr val="FF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631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24/68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986088"/>
            <a:ext cx="2166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27651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7652" name="ชื่อเรื่อง 1"/>
          <p:cNvSpPr>
            <a:spLocks noGrp="1"/>
          </p:cNvSpPr>
          <p:nvPr>
            <p:ph type="title"/>
          </p:nvPr>
        </p:nvSpPr>
        <p:spPr>
          <a:xfrm>
            <a:off x="1785938" y="357188"/>
            <a:ext cx="7772400" cy="1147762"/>
          </a:xfrm>
        </p:spPr>
        <p:txBody>
          <a:bodyPr/>
          <a:lstStyle/>
          <a:p>
            <a:r>
              <a:rPr lang="th-TH" sz="5400" smtClean="0">
                <a:solidFill>
                  <a:srgbClr val="66FFFF"/>
                </a:solidFill>
                <a:latin typeface="AngsanaUPC" pitchFamily="18" charset="-34"/>
                <a:cs typeface="AngsanaUPC" pitchFamily="18" charset="-34"/>
              </a:rPr>
              <a:t>บทสรุป</a:t>
            </a:r>
            <a:r>
              <a:rPr lang="th-TH" sz="540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ของการสร้างภาพลักษณ์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857250" y="2286000"/>
            <a:ext cx="3286125" cy="1214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เล่าเรื่องราวข่าวสาร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ด้วยการประชาสัมพันธ์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000625" y="2286000"/>
            <a:ext cx="3286125" cy="1214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การสร้างประสบการณ์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ด้วยการกระทำ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857488" y="4714884"/>
            <a:ext cx="3286148" cy="121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ภาพลักษณ์ที่ดี</a:t>
            </a:r>
          </a:p>
        </p:txBody>
      </p:sp>
      <p:cxnSp>
        <p:nvCxnSpPr>
          <p:cNvPr id="10" name="ตัวเชื่อมต่อตรง 9"/>
          <p:cNvCxnSpPr>
            <a:stCxn id="4" idx="2"/>
          </p:cNvCxnSpPr>
          <p:nvPr/>
        </p:nvCxnSpPr>
        <p:spPr>
          <a:xfrm rot="5400000">
            <a:off x="2213769" y="3786981"/>
            <a:ext cx="5715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rot="5400000">
            <a:off x="6358732" y="3785394"/>
            <a:ext cx="571500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500313" y="4071938"/>
            <a:ext cx="4143375" cy="15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4286251" y="4357687"/>
            <a:ext cx="571500" cy="31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มุมมน 1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25/68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6"/>
          <p:cNvSpPr>
            <a:spLocks noChangeArrowheads="1"/>
          </p:cNvSpPr>
          <p:nvPr/>
        </p:nvSpPr>
        <p:spPr bwMode="auto">
          <a:xfrm rot="-779499">
            <a:off x="519113" y="1312863"/>
            <a:ext cx="8058150" cy="3721100"/>
          </a:xfrm>
          <a:prstGeom prst="ellipse">
            <a:avLst/>
          </a:prstGeom>
          <a:solidFill>
            <a:srgbClr val="FFCC00">
              <a:alpha val="39999"/>
            </a:srgb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7347" name="AutoShape 5"/>
          <p:cNvSpPr>
            <a:spLocks noChangeArrowheads="1"/>
          </p:cNvSpPr>
          <p:nvPr/>
        </p:nvSpPr>
        <p:spPr bwMode="auto">
          <a:xfrm rot="558194">
            <a:off x="993775" y="2508250"/>
            <a:ext cx="4924425" cy="297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4513" y="2744788"/>
            <a:ext cx="7400925" cy="1470025"/>
          </a:xfrm>
        </p:spPr>
        <p:txBody>
          <a:bodyPr/>
          <a:lstStyle/>
          <a:p>
            <a:pPr eaLnBrk="1" hangingPunct="1"/>
            <a:r>
              <a:rPr lang="th-TH" sz="7200" smtClean="0">
                <a:solidFill>
                  <a:srgbClr val="FF0000"/>
                </a:solidFill>
              </a:rPr>
              <a:t>ปกป้อง</a:t>
            </a:r>
            <a:r>
              <a:rPr lang="th-TH" sz="7200" smtClean="0">
                <a:solidFill>
                  <a:srgbClr val="0000FF"/>
                </a:solidFill>
              </a:rPr>
              <a:t>ภาพลักษณ์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414463" y="1428750"/>
            <a:ext cx="2471737" cy="49974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อุบัติเหตุ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สิ่งแวดล้อม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สหภาพ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สินค้า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29263" y="1497013"/>
            <a:ext cx="24717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การลงทุน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การยึดครอง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ความขัดแย้ง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ข่าวลือ</a:t>
            </a:r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500063" y="276225"/>
            <a:ext cx="8464550" cy="1081088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58375" name="Picture 9" descr="C:\Documents and Settings\Administrator\Local Settings\Temporary Internet Files\Content.IE5\BSQ4YWGB\MCj043440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857250"/>
            <a:ext cx="949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7318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th-TH" sz="6600" dirty="0" smtClean="0">
                <a:solidFill>
                  <a:srgbClr val="00FFFF"/>
                </a:solidFill>
              </a:rPr>
              <a:t>ปัญหา</a:t>
            </a:r>
            <a:r>
              <a:rPr lang="th-TH" sz="6600" dirty="0" smtClean="0">
                <a:solidFill>
                  <a:schemeClr val="tx1"/>
                </a:solidFill>
              </a:rPr>
              <a:t>วิกฤติ</a:t>
            </a:r>
          </a:p>
        </p:txBody>
      </p:sp>
      <p:sp>
        <p:nvSpPr>
          <p:cNvPr id="58377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55/68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57275" y="1646238"/>
            <a:ext cx="2471738" cy="49974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นโยบายรัฐ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ก่อการร้าย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การโกง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ภัยธรรมชาติ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โรคระบาด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43500" y="1643063"/>
            <a:ext cx="24717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การเมือง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การเงิน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ความผิดพลาด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จริยธรรม</a:t>
            </a:r>
          </a:p>
        </p:txBody>
      </p:sp>
      <p:pic>
        <p:nvPicPr>
          <p:cNvPr id="59398" name="Picture 2" descr="C:\Documents and Settings\Administrator\Local Settings\Temporary Internet Files\Content.IE5\NUFQV8KA\MCj043441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4000500"/>
            <a:ext cx="1230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AutoShape 8"/>
          <p:cNvSpPr>
            <a:spLocks noChangeArrowheads="1"/>
          </p:cNvSpPr>
          <p:nvPr/>
        </p:nvSpPr>
        <p:spPr bwMode="auto">
          <a:xfrm>
            <a:off x="500063" y="276225"/>
            <a:ext cx="8464550" cy="1081088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/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7318375" cy="1143000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00FFFF"/>
                </a:solidFill>
              </a:rPr>
              <a:t>ปัญหา</a:t>
            </a:r>
            <a:r>
              <a:rPr lang="th-TH" sz="6600" smtClean="0">
                <a:solidFill>
                  <a:schemeClr val="tx1"/>
                </a:solidFill>
              </a:rPr>
              <a:t>วิกฤติ</a:t>
            </a:r>
          </a:p>
        </p:txBody>
      </p:sp>
      <p:sp>
        <p:nvSpPr>
          <p:cNvPr id="59401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56/68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9" grpId="0" build="p"/>
      <p:bldP spid="102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85838" y="1500188"/>
            <a:ext cx="6800850" cy="51117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ตัดหน้าสื่อ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ผู้บริหารต้องปรากฏตัว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สร้างสำนึกแนวร่วม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สร้างความมั่นใจ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0421" name="Picture 9" descr="C:\Documents and Settings\Administrator\Local Settings\Temporary Internet Files\Content.IE5\ELGY3EHT\MCj043393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643188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AutoShape 8"/>
          <p:cNvSpPr>
            <a:spLocks noChangeArrowheads="1"/>
          </p:cNvSpPr>
          <p:nvPr/>
        </p:nvSpPr>
        <p:spPr bwMode="auto">
          <a:xfrm>
            <a:off x="500063" y="285750"/>
            <a:ext cx="8464550" cy="1081088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7715250" cy="1143000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00FFFF"/>
                </a:solidFill>
              </a:rPr>
              <a:t>สื่อสารกับพนักงาน</a:t>
            </a:r>
            <a:r>
              <a:rPr lang="th-TH" sz="6600" smtClean="0">
                <a:solidFill>
                  <a:schemeClr val="tx1"/>
                </a:solidFill>
              </a:rPr>
              <a:t>ภายในก่อน</a:t>
            </a:r>
          </a:p>
        </p:txBody>
      </p:sp>
      <p:sp>
        <p:nvSpPr>
          <p:cNvPr id="60424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57/68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AutoShape 12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5516563"/>
            <a:ext cx="9144000" cy="792162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80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695325" y="398463"/>
            <a:ext cx="8229600" cy="1143000"/>
          </a:xfrm>
        </p:spPr>
        <p:txBody>
          <a:bodyPr/>
          <a:lstStyle/>
          <a:p>
            <a:pPr eaLnBrk="1" hangingPunct="1"/>
            <a:r>
              <a:rPr lang="th-TH" sz="60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ภาพลักษณ์</a:t>
            </a:r>
            <a:r>
              <a:rPr lang="en-US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:</a:t>
            </a:r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ปัจจัยสำคัญในปัจจุบัน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90550" y="1357313"/>
            <a:ext cx="8229600" cy="4525962"/>
          </a:xfrm>
        </p:spPr>
        <p:txBody>
          <a:bodyPr/>
          <a:lstStyle/>
          <a:p>
            <a:pPr marL="444500" indent="-444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ภาพลักษณ์เป็นองค์ประกอบสำคัญขององค์กร</a:t>
            </a:r>
          </a:p>
          <a:p>
            <a:pPr marL="444500" indent="-444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ภาพลักษณ์เป็นคุณค่าเพิ่มให้องค์กร</a:t>
            </a:r>
          </a:p>
          <a:p>
            <a:pPr marL="444500" indent="-444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ภาพลักษณ์ทำให้องค์กรอยู่ได้อย่างมีสุขภาพที่ดี</a:t>
            </a:r>
          </a:p>
          <a:p>
            <a:pPr marL="444500" indent="-444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ภาพลักษณ์นำมาซึ่งความร่วมมือและการสนับสนุน</a:t>
            </a:r>
          </a:p>
          <a:p>
            <a:pPr marL="444500" indent="-4445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ภาพลักษณ์ไม่ได้เกิดขึ้นเองแต่ต้องมีการสร้าง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07950" y="5651500"/>
            <a:ext cx="88931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th-TH" sz="4000" b="1" i="1">
                <a:latin typeface="Angsana New" pitchFamily="18" charset="-34"/>
              </a:rPr>
              <a:t>เครื่องมือในการสร้างภาพลักษณ์คือ </a:t>
            </a:r>
            <a:r>
              <a:rPr lang="th-TH" sz="4000" b="1" i="1">
                <a:solidFill>
                  <a:srgbClr val="FFFF00"/>
                </a:solidFill>
                <a:latin typeface="Angsana New" pitchFamily="18" charset="-34"/>
              </a:rPr>
              <a:t>ยุทธวิธีการประชาสัมพันธ์</a:t>
            </a:r>
            <a:endParaRPr lang="th-TH" sz="400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8224838" y="6365875"/>
            <a:ext cx="642937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5129" name="Text Box 29"/>
          <p:cNvSpPr txBox="1">
            <a:spLocks noChangeArrowheads="1"/>
          </p:cNvSpPr>
          <p:nvPr/>
        </p:nvSpPr>
        <p:spPr bwMode="auto">
          <a:xfrm>
            <a:off x="8137525" y="634841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714500"/>
            <a:ext cx="1714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714500"/>
            <a:ext cx="6715125" cy="48577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ความเร็ว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ปรับตัวตามสภาพการณ์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ไม่เป็นเป้านิ่ง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เชิงรุก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ใช้การสื่อสารหลากหลายรูปแบบ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66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สร้างสัมพันธ์กับสื่อ</a:t>
            </a:r>
          </a:p>
        </p:txBody>
      </p:sp>
      <p:pic>
        <p:nvPicPr>
          <p:cNvPr id="61445" name="Picture 9" descr="C:\Documents and Settings\Administrator\Local Settings\Temporary Internet Files\Content.IE5\BUJWX95D\MCj043438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786063"/>
            <a:ext cx="9001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AutoShape 8"/>
          <p:cNvSpPr>
            <a:spLocks noChangeArrowheads="1"/>
          </p:cNvSpPr>
          <p:nvPr/>
        </p:nvSpPr>
        <p:spPr bwMode="auto">
          <a:xfrm>
            <a:off x="500063" y="285750"/>
            <a:ext cx="8464550" cy="1081088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th-TH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2725"/>
            <a:ext cx="7858125" cy="1430338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00FFFF"/>
                </a:solidFill>
              </a:rPr>
              <a:t>แนวคิด</a:t>
            </a:r>
            <a:r>
              <a:rPr lang="th-TH" sz="6600" smtClean="0">
                <a:solidFill>
                  <a:schemeClr val="tx1"/>
                </a:solidFill>
              </a:rPr>
              <a:t>พื้นฐาน</a:t>
            </a:r>
          </a:p>
        </p:txBody>
      </p:sp>
      <p:sp>
        <p:nvSpPr>
          <p:cNvPr id="61448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58/68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0350"/>
            <a:ext cx="8229600" cy="52562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การเตรียมพร้อม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ควบคุมสถานการณ์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คาดการณ์ได้ดี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กำหนดวาระ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เตรียมตัวสำหรับสถานการณ์ที่เลวร้ายที่สุด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3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ให้ความสำคัญกับอารมณ์ของสาธารณะ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2469" name="AutoShape 8"/>
          <p:cNvSpPr>
            <a:spLocks noChangeArrowheads="1"/>
          </p:cNvSpPr>
          <p:nvPr/>
        </p:nvSpPr>
        <p:spPr bwMode="auto">
          <a:xfrm>
            <a:off x="214313" y="357188"/>
            <a:ext cx="875030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28625"/>
            <a:ext cx="8229600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FFFF"/>
                </a:solidFill>
              </a:rPr>
              <a:t>ประเด็นสำคัญของการสื่อสารใน</a:t>
            </a:r>
            <a:r>
              <a:rPr lang="th-TH" sz="4800" smtClean="0">
                <a:solidFill>
                  <a:schemeClr val="tx1"/>
                </a:solidFill>
              </a:rPr>
              <a:t>ภาวะวิกฤติ</a:t>
            </a:r>
          </a:p>
        </p:txBody>
      </p:sp>
      <p:sp>
        <p:nvSpPr>
          <p:cNvPr id="62471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59/68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1601788"/>
            <a:ext cx="8229600" cy="52562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อย่าปล่อยให้เกิดข่าวลือ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น่าเชื่อถือ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รู้จักแนวร่วม แนวต้าน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เข้าถึงสื่อ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ความขัดแย้งระหว่างกฎหมายกับประชาสัมพันธ์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Tx/>
              <a:buNone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3493" name="Picture 9" descr="C:\Documents and Settings\Administrator\Local Settings\Temporary Internet Files\Content.IE5\F1CELUPK\MCj041275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16408">
            <a:off x="6688138" y="2749550"/>
            <a:ext cx="1211262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428625"/>
            <a:ext cx="8229600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FFFF"/>
                </a:solidFill>
              </a:rPr>
              <a:t>ประเด็นสำคัญของการสื่อสารใน</a:t>
            </a:r>
            <a:r>
              <a:rPr lang="th-TH" sz="4800" smtClean="0">
                <a:solidFill>
                  <a:schemeClr val="tx1"/>
                </a:solidFill>
              </a:rPr>
              <a:t>ภาวะวิกฤติ</a:t>
            </a:r>
          </a:p>
        </p:txBody>
      </p:sp>
      <p:sp>
        <p:nvSpPr>
          <p:cNvPr id="63496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60/68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00188"/>
            <a:ext cx="4014788" cy="53578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รับรู้ความหายนะ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แสดงความเสียใจ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วางแผนสื่อสาร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ใส่ใจการแก้ปัญหา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4516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428625"/>
            <a:ext cx="8229600" cy="1143000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00FFFF"/>
                </a:solidFill>
              </a:rPr>
              <a:t>เมื่อเกิด</a:t>
            </a:r>
            <a:r>
              <a:rPr lang="th-TH" sz="6600" smtClean="0">
                <a:solidFill>
                  <a:schemeClr val="tx1"/>
                </a:solidFill>
              </a:rPr>
              <a:t>วิกฤติ</a:t>
            </a:r>
          </a:p>
        </p:txBody>
      </p:sp>
      <p:sp>
        <p:nvSpPr>
          <p:cNvPr id="64518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61/68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0" y="1571625"/>
            <a:ext cx="59293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พูดจาไม่มีความขัดแย้ง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พูดกับเหยื่อและญาติโดยตรง</a:t>
            </a:r>
          </a:p>
          <a:p>
            <a:pPr>
              <a:lnSpc>
                <a:spcPct val="200000"/>
              </a:lnSpc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ให้ข้อมูลแก่สาธารณชน</a:t>
            </a:r>
          </a:p>
          <a:p>
            <a:pPr>
              <a:lnSpc>
                <a:spcPct val="200000"/>
              </a:lnSpc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อย่าให้เกิดข้อสงสัย</a:t>
            </a:r>
            <a:endParaRPr lang="th-TH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defRPr/>
            </a:pP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CC00FF"/>
              </a:buClr>
              <a:defRPr/>
            </a:pP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65541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00FFFF"/>
                </a:solidFill>
              </a:rPr>
              <a:t>เมื่อเกิด</a:t>
            </a:r>
            <a:r>
              <a:rPr lang="th-TH" sz="6600" smtClean="0">
                <a:solidFill>
                  <a:schemeClr val="tx1"/>
                </a:solidFill>
              </a:rPr>
              <a:t>วิกฤติ</a:t>
            </a:r>
          </a:p>
        </p:txBody>
      </p:sp>
      <p:sp>
        <p:nvSpPr>
          <p:cNvPr id="65543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62/68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1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28750"/>
            <a:ext cx="6157913" cy="54292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ใช้ความถี่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พนักงานต้องได้ข้อมูลครบถ้วน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ชดเชยตามกฎหมายและน้ำใจ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ให้ความมั่นใจว่าจะไม่เกิดเหตุร้ายซ้ำอีก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66565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28625"/>
            <a:ext cx="8229600" cy="1143000"/>
          </a:xfrm>
        </p:spPr>
        <p:txBody>
          <a:bodyPr/>
          <a:lstStyle/>
          <a:p>
            <a:pPr eaLnBrk="1" hangingPunct="1"/>
            <a:r>
              <a:rPr lang="th-TH" sz="6600" smtClean="0">
                <a:solidFill>
                  <a:srgbClr val="00FFFF"/>
                </a:solidFill>
              </a:rPr>
              <a:t>เมื่อเกิด</a:t>
            </a:r>
            <a:r>
              <a:rPr lang="th-TH" sz="6600" smtClean="0">
                <a:solidFill>
                  <a:schemeClr val="tx1"/>
                </a:solidFill>
              </a:rPr>
              <a:t>วิกฤติ</a:t>
            </a:r>
          </a:p>
        </p:txBody>
      </p:sp>
      <p:sp>
        <p:nvSpPr>
          <p:cNvPr id="66567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63/68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428750"/>
            <a:ext cx="3214688" cy="50006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รับรู้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ติดตาม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ตั้งคณะทำงาน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ตั้งโฆษก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25" y="1500188"/>
            <a:ext cx="32146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669900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บริหารสื่อ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669900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ชดใช้ตามกฎหมาย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669900"/>
              </a:buClr>
              <a:buFont typeface="Wingdings 3" pitchFamily="18" charset="2"/>
              <a:buChar char="u"/>
              <a:defRPr/>
            </a:pPr>
            <a:r>
              <a:rPr lang="th-TH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j-cs"/>
              </a:rPr>
              <a:t>แก้ไขอารมณ์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+mn-lt"/>
              <a:cs typeface="+mj-cs"/>
            </a:endParaRPr>
          </a:p>
        </p:txBody>
      </p:sp>
      <p:sp>
        <p:nvSpPr>
          <p:cNvPr id="67590" name="AutoShape 8"/>
          <p:cNvSpPr>
            <a:spLocks noChangeArrowheads="1"/>
          </p:cNvSpPr>
          <p:nvPr/>
        </p:nvSpPr>
        <p:spPr bwMode="auto">
          <a:xfrm>
            <a:off x="465138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57188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rgbClr val="00FFFF"/>
                </a:solidFill>
              </a:rPr>
              <a:t>การวางแผนการสื่อสารใน</a:t>
            </a:r>
            <a:r>
              <a:rPr lang="th-TH" sz="5400" smtClean="0">
                <a:solidFill>
                  <a:schemeClr val="tx1"/>
                </a:solidFill>
              </a:rPr>
              <a:t>ภาวะวิกฤติ</a:t>
            </a:r>
          </a:p>
        </p:txBody>
      </p:sp>
      <p:sp>
        <p:nvSpPr>
          <p:cNvPr id="67592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64/68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9" grpId="0" build="p"/>
      <p:bldP spid="51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4657725" cy="47148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err="1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พันธ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กิจ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ข้อความหลัก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เป้าหมาย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กำหนดกลุ่มเป้าหมาย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ความเป็นมา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8613" name="Picture 2" descr="C:\Documents and Settings\Administrator\Local Settings\Temporary Internet Files\Content.IE5\NUFQV8KA\MCj043485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29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28625"/>
            <a:ext cx="8872538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FFFF"/>
                </a:solidFill>
              </a:rPr>
              <a:t>องค์ประกอบของแผนการสื่อสารใน</a:t>
            </a:r>
            <a:r>
              <a:rPr lang="th-TH" sz="4800" smtClean="0">
                <a:solidFill>
                  <a:schemeClr val="tx1"/>
                </a:solidFill>
              </a:rPr>
              <a:t>ภาวะวิกฤติ</a:t>
            </a:r>
          </a:p>
        </p:txBody>
      </p:sp>
      <p:sp>
        <p:nvSpPr>
          <p:cNvPr id="68616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65/68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00188"/>
            <a:ext cx="5857875" cy="47148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แนวทางแก้ไข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เตรียม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War Room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ตั้งศูนย์ประสานสื่อ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err="1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บูรณา</a:t>
            </a: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การทุกฝ่าย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Angsana New" pitchFamily="18" charset="-34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เก็บข้อมูลจากสื่อเพื่อการวิเคราะห์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28625"/>
            <a:ext cx="8872538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FFFF"/>
                </a:solidFill>
              </a:rPr>
              <a:t>องค์ประกอบของแผนการสื่อสารใน</a:t>
            </a:r>
            <a:r>
              <a:rPr lang="th-TH" sz="4800" smtClean="0">
                <a:solidFill>
                  <a:schemeClr val="tx1"/>
                </a:solidFill>
              </a:rPr>
              <a:t>ภาวะวิกฤติ</a:t>
            </a:r>
          </a:p>
        </p:txBody>
      </p:sp>
      <p:sp>
        <p:nvSpPr>
          <p:cNvPr id="69639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66/68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142875" y="214313"/>
            <a:ext cx="8786813" cy="6500812"/>
          </a:xfrm>
          <a:prstGeom prst="rect">
            <a:avLst/>
          </a:prstGeom>
          <a:solidFill>
            <a:srgbClr val="FFFFFF">
              <a:alpha val="32941"/>
            </a:srgbClr>
          </a:solidFill>
          <a:ln w="31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5500687" cy="4714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กำหนดยุทธวิธี</a:t>
            </a:r>
          </a:p>
          <a:p>
            <a:pPr indent="733425" eaLnBrk="1" fontAlgn="auto" hangingPunct="1">
              <a:spcAft>
                <a:spcPts val="0"/>
              </a:spcAft>
              <a:buClr>
                <a:srgbClr val="669900"/>
              </a:buClr>
              <a:buFont typeface="Wingdings" pitchFamily="2" charset="2"/>
              <a:buChar char="«"/>
              <a:tabLst>
                <a:tab pos="722313" algn="l"/>
              </a:tabLst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Source</a:t>
            </a:r>
          </a:p>
          <a:p>
            <a:pPr indent="733425" eaLnBrk="1" fontAlgn="auto" hangingPunct="1">
              <a:spcAft>
                <a:spcPts val="0"/>
              </a:spcAft>
              <a:buClr>
                <a:srgbClr val="669900"/>
              </a:buClr>
              <a:buFont typeface="Wingdings" pitchFamily="2" charset="2"/>
              <a:buChar char="«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Message</a:t>
            </a:r>
          </a:p>
          <a:p>
            <a:pPr indent="733425" eaLnBrk="1" fontAlgn="auto" hangingPunct="1">
              <a:spcAft>
                <a:spcPts val="0"/>
              </a:spcAft>
              <a:buClr>
                <a:srgbClr val="669900"/>
              </a:buClr>
              <a:buFont typeface="Wingdings" pitchFamily="2" charset="2"/>
              <a:buChar char="«"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Channel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บุคคลที่สาม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CC00FF"/>
              </a:buClr>
              <a:buFont typeface="Wingdings 3" pitchFamily="18" charset="2"/>
              <a:buChar char="u"/>
              <a:defRPr/>
            </a:pPr>
            <a:r>
              <a:rPr lang="th-TH" sz="3600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+mj-cs"/>
              </a:rPr>
              <a:t>โฆษก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70661" name="Picture 2" descr="C:\Documents and Settings\Administrator\Local Settings\Temporary Internet Files\Content.IE5\F1CELUPK\MCj0439816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4071938"/>
            <a:ext cx="181451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AutoShape 8"/>
          <p:cNvSpPr>
            <a:spLocks noChangeArrowheads="1"/>
          </p:cNvSpPr>
          <p:nvPr/>
        </p:nvSpPr>
        <p:spPr bwMode="auto">
          <a:xfrm>
            <a:off x="500063" y="357188"/>
            <a:ext cx="8464550" cy="10810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28625"/>
            <a:ext cx="8872538" cy="11430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FFFF"/>
                </a:solidFill>
              </a:rPr>
              <a:t>องค์ประกอบของแผนการสื่อสารใน</a:t>
            </a:r>
            <a:r>
              <a:rPr lang="th-TH" sz="4800" smtClean="0">
                <a:solidFill>
                  <a:schemeClr val="tx1"/>
                </a:solidFill>
              </a:rPr>
              <a:t>ภาวะวิกฤติ</a:t>
            </a:r>
          </a:p>
        </p:txBody>
      </p:sp>
      <p:sp>
        <p:nvSpPr>
          <p:cNvPr id="70664" name="Text Box 29"/>
          <p:cNvSpPr txBox="1">
            <a:spLocks noChangeArrowheads="1"/>
          </p:cNvSpPr>
          <p:nvPr/>
        </p:nvSpPr>
        <p:spPr bwMode="auto">
          <a:xfrm>
            <a:off x="8193088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67/68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7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404813"/>
            <a:ext cx="8229600" cy="1143000"/>
          </a:xfrm>
        </p:spPr>
        <p:txBody>
          <a:bodyPr/>
          <a:lstStyle/>
          <a:p>
            <a:pPr eaLnBrk="1" hangingPunct="1"/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เราทำอะไรกับ</a:t>
            </a:r>
            <a:r>
              <a:rPr lang="th-TH" sz="60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ภาพลักษณ์</a:t>
            </a:r>
            <a:r>
              <a:rPr lang="th-TH" sz="6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ได้บ้าง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064500" cy="4751387"/>
          </a:xfrm>
        </p:spPr>
        <p:txBody>
          <a:bodyPr/>
          <a:lstStyle/>
          <a:p>
            <a:pPr marL="266700" indent="-266700" eaLnBrk="1" hangingPunct="1">
              <a:lnSpc>
                <a:spcPct val="150000"/>
              </a:lnSpc>
              <a:buClr>
                <a:srgbClr val="FF3399"/>
              </a:buClr>
              <a:buFontTx/>
              <a:buAutoNum type="arabicPeriod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เราสามารถตอกย้ำภาพลักษณ์ที่ดีได้ </a:t>
            </a:r>
            <a:r>
              <a:rPr lang="en-US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(reinforcement)</a:t>
            </a:r>
            <a:r>
              <a:rPr lang="en-US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ซึ่งเป็นเรื่องที่ง่ายที่สุด</a:t>
            </a:r>
          </a:p>
          <a:p>
            <a:pPr marL="266700" indent="-266700" eaLnBrk="1" hangingPunct="1">
              <a:lnSpc>
                <a:spcPct val="150000"/>
              </a:lnSpc>
              <a:buClr>
                <a:srgbClr val="FF3399"/>
              </a:buClr>
              <a:buFontTx/>
              <a:buAutoNum type="arabicPeriod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เราสามารถสร้างภาพลักษณ์ขึ้นมาใหม่ได้ </a:t>
            </a:r>
            <a:r>
              <a:rPr lang="en-US" smtClean="0">
                <a:solidFill>
                  <a:srgbClr val="009900"/>
                </a:solidFill>
                <a:latin typeface="Angsana New" pitchFamily="18" charset="-34"/>
                <a:cs typeface="Angsana New" pitchFamily="18" charset="-34"/>
              </a:rPr>
              <a:t>(building)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ซึ่งเป็นเรื่องที่ต้องใช้ความพยายามพอสมควรด้วยยุทธวิธีการประชาสัมพันธ์ที่ดี</a:t>
            </a:r>
          </a:p>
          <a:p>
            <a:pPr marL="266700" indent="-266700" eaLnBrk="1" hangingPunct="1">
              <a:lnSpc>
                <a:spcPct val="150000"/>
              </a:lnSpc>
              <a:buClr>
                <a:srgbClr val="FF3399"/>
              </a:buClr>
              <a:buFontTx/>
              <a:buAutoNum type="arabicPeriod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เราสามารถที่จะเปลี่ยนภาพลักษณ์ที่เป็นลบให้เป็นบวกได้ </a:t>
            </a:r>
            <a:r>
              <a:rPr lang="en-US" smtClean="0">
                <a:solidFill>
                  <a:srgbClr val="F20470"/>
                </a:solidFill>
                <a:latin typeface="Angsana New" pitchFamily="18" charset="-34"/>
                <a:cs typeface="Angsana New" pitchFamily="18" charset="-34"/>
              </a:rPr>
              <a:t>(changing)</a:t>
            </a:r>
            <a:r>
              <a:rPr lang="th-TH" smtClean="0">
                <a:solidFill>
                  <a:srgbClr val="F2047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ซึ่งเป็นเรื่องที่ยากที่สุด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8208963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4/68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8"/>
          <p:cNvSpPr>
            <a:spLocks noChangeArrowheads="1"/>
          </p:cNvSpPr>
          <p:nvPr/>
        </p:nvSpPr>
        <p:spPr bwMode="auto">
          <a:xfrm>
            <a:off x="177800" y="250825"/>
            <a:ext cx="8755063" cy="6418263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FF"/>
              </a:solidFill>
            </a:endParaRPr>
          </a:p>
        </p:txBody>
      </p:sp>
      <p:sp>
        <p:nvSpPr>
          <p:cNvPr id="71683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chemeClr val="tx1">
              <a:alpha val="41176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684" name="AutoShape 11"/>
          <p:cNvSpPr>
            <a:spLocks noChangeArrowheads="1"/>
          </p:cNvSpPr>
          <p:nvPr/>
        </p:nvSpPr>
        <p:spPr bwMode="auto">
          <a:xfrm>
            <a:off x="2268538" y="4071938"/>
            <a:ext cx="4826000" cy="2160587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4459288"/>
            <a:ext cx="453707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END</a:t>
            </a:r>
            <a:endParaRPr lang="th-TH" sz="7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6" name="Picture 12" descr="MCj043699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428750"/>
            <a:ext cx="22479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1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341313"/>
            <a:ext cx="8243888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Image Building </a:t>
            </a:r>
            <a:r>
              <a:rPr lang="th-TH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(การสร้างภาพ)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817688"/>
            <a:ext cx="8280400" cy="5040312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chemeClr val="tx1"/>
              </a:buClr>
              <a:buFontTx/>
              <a:buNone/>
            </a:pPr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การสร้างภาพไม่ได้หมายความว่าสร้างภาพที่สวยงามจากสิ่งที่ไม่สวยงามหรือสร้างให้มีภาพขึ้นมาจากความเป็นจริงที่ไม่มีภาพ</a:t>
            </a:r>
          </a:p>
          <a:p>
            <a:pPr algn="ctr" eaLnBrk="1" hangingPunct="1">
              <a:lnSpc>
                <a:spcPct val="125000"/>
              </a:lnSpc>
              <a:buClr>
                <a:schemeClr val="tx1"/>
              </a:buClr>
              <a:buFontTx/>
              <a:buNone/>
            </a:pPr>
            <a:r>
              <a:rPr lang="th-TH" sz="440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Tx/>
              <a:buNone/>
            </a:pPr>
            <a:r>
              <a:rPr lang="th-TH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การสร้างภาพคือการนำเอาความดีที่ไม่ปะติดปะต่อมาร้อยเรียงให้เป็นภาพที่สวยงาม หรือเลือกมุมของภาพที่ดีงามมานำเสนอให้คนได้มองเห็น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175" name="Text Box 29"/>
          <p:cNvSpPr txBox="1">
            <a:spLocks noChangeArrowheads="1"/>
          </p:cNvSpPr>
          <p:nvPr/>
        </p:nvSpPr>
        <p:spPr bwMode="auto">
          <a:xfrm>
            <a:off x="8208963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195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336550"/>
            <a:ext cx="7772400" cy="1147763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หลักการของ</a:t>
            </a:r>
            <a:r>
              <a:rPr lang="th-TH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การสร้างภาพองค์กร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843088"/>
            <a:ext cx="8229600" cy="408622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þ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นำเสนอเรื่องราวที่ดีๆเกี่ยวกับองค์กร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þ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มีกระบวนการทำงานที่ดีเพื่อประสบการณ์ตรงที่ดีของผู้ที่มาติดต่อกับองค์กร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þ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ชี้แนะให้กลุ่มเป้าหมายประเมินองค์กรด้วยมาตรการที่องค์กรมีความโดดเด่น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þ"/>
            </a:pPr>
            <a:r>
              <a:rPr lang="th-TH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ภาพลักษณ์ที่ดีต้องสร้างบนรากฐานความเป็นจริงที่แข็งแกร่งเท่านั้น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199" name="Text Box 29"/>
          <p:cNvSpPr txBox="1">
            <a:spLocks noChangeArrowheads="1"/>
          </p:cNvSpPr>
          <p:nvPr/>
        </p:nvSpPr>
        <p:spPr bwMode="auto">
          <a:xfrm>
            <a:off x="8208963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19" name="AutoShape 10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333375"/>
            <a:ext cx="7772400" cy="11430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ปัจจัยแห่ง</a:t>
            </a:r>
            <a:r>
              <a:rPr lang="th-TH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ความสำเร็จ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628775"/>
            <a:ext cx="7772400" cy="4968875"/>
          </a:xfrm>
        </p:spPr>
        <p:txBody>
          <a:bodyPr/>
          <a:lstStyle/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£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ความคิดสร้างสรรค์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£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ความคงเส้นคงวา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£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มีความชัดเจน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£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อยู่บนรากฐานของความจริง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£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มียุทธวิธีการการสื่อสารที่ดี</a:t>
            </a:r>
          </a:p>
          <a:p>
            <a:pPr marL="444500" indent="-444500" eaLnBrk="1" hangingPunct="1">
              <a:lnSpc>
                <a:spcPct val="120000"/>
              </a:lnSpc>
              <a:buClr>
                <a:srgbClr val="FF3399"/>
              </a:buClr>
              <a:buFont typeface="Wingdings" pitchFamily="2" charset="2"/>
              <a:buChar char="£"/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การทำงานร่วมกันอย่างเป็นเอกภาพ</a:t>
            </a:r>
          </a:p>
        </p:txBody>
      </p:sp>
      <p:pic>
        <p:nvPicPr>
          <p:cNvPr id="9222" name="Picture 12" descr="MCj042582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852488"/>
            <a:ext cx="2000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224" name="Text Box 29"/>
          <p:cNvSpPr txBox="1">
            <a:spLocks noChangeArrowheads="1"/>
          </p:cNvSpPr>
          <p:nvPr/>
        </p:nvSpPr>
        <p:spPr bwMode="auto">
          <a:xfrm>
            <a:off x="8208963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7/68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3" name="AutoShape 11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414338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องค์ประกอบของ</a:t>
            </a:r>
            <a:r>
              <a:rPr lang="th-TH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ภาพลักษณ์องค์กร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974850"/>
            <a:ext cx="3898900" cy="4525963"/>
          </a:xfrm>
        </p:spPr>
        <p:txBody>
          <a:bodyPr/>
          <a:lstStyle/>
          <a:p>
            <a:pPr marL="719138" indent="-719138" eaLnBrk="1" hangingPunct="1"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40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ผู้บริหาร</a:t>
            </a:r>
          </a:p>
          <a:p>
            <a:pPr marL="719138" indent="-719138" eaLnBrk="1" hangingPunct="1"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40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เจ้าหน้าที่</a:t>
            </a:r>
          </a:p>
          <a:p>
            <a:pPr marL="719138" indent="-719138" eaLnBrk="1" hangingPunct="1"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40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ผลงาน</a:t>
            </a:r>
          </a:p>
          <a:p>
            <a:pPr marL="719138" indent="-719138" eaLnBrk="1" hangingPunct="1"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40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บริการ</a:t>
            </a:r>
          </a:p>
          <a:p>
            <a:pPr marL="719138" indent="-719138" eaLnBrk="1" hangingPunct="1">
              <a:buClr>
                <a:srgbClr val="FF3399"/>
              </a:buClr>
              <a:buFont typeface="Wingdings" pitchFamily="2" charset="2"/>
              <a:buChar char="ü"/>
            </a:pPr>
            <a:r>
              <a:rPr lang="th-TH" sz="40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อุปกรณ์/เครื่องใช้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857750" y="2000250"/>
            <a:ext cx="3898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9138" indent="-719138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อัตลักษณ์แห่งองค์กร</a:t>
            </a:r>
          </a:p>
          <a:p>
            <a:pPr marL="719138" indent="-719138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แนวทางการทำงาน</a:t>
            </a:r>
          </a:p>
          <a:p>
            <a:pPr marL="719138" indent="-719138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วัฒนธรรมองค์กร</a:t>
            </a:r>
          </a:p>
          <a:p>
            <a:pPr marL="719138" indent="-719138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บรรยากาศที่ทำงาน</a:t>
            </a:r>
          </a:p>
          <a:p>
            <a:pPr marL="719138" indent="-719138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กิจกรรมที่ทำ</a:t>
            </a:r>
          </a:p>
        </p:txBody>
      </p:sp>
      <p:sp>
        <p:nvSpPr>
          <p:cNvPr id="10247" name="AutoShape 12"/>
          <p:cNvSpPr>
            <a:spLocks noChangeArrowheads="1"/>
          </p:cNvSpPr>
          <p:nvPr/>
        </p:nvSpPr>
        <p:spPr bwMode="auto">
          <a:xfrm>
            <a:off x="723900" y="1752600"/>
            <a:ext cx="3457575" cy="4176713"/>
          </a:xfrm>
          <a:prstGeom prst="roundRect">
            <a:avLst>
              <a:gd name="adj" fmla="val 1282"/>
            </a:avLst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48" name="AutoShape 13"/>
          <p:cNvSpPr>
            <a:spLocks noChangeArrowheads="1"/>
          </p:cNvSpPr>
          <p:nvPr/>
        </p:nvSpPr>
        <p:spPr bwMode="auto">
          <a:xfrm>
            <a:off x="4786313" y="1752600"/>
            <a:ext cx="3857625" cy="4176713"/>
          </a:xfrm>
          <a:prstGeom prst="roundRect">
            <a:avLst>
              <a:gd name="adj" fmla="val 1282"/>
            </a:avLst>
          </a:prstGeom>
          <a:noFill/>
          <a:ln w="38100">
            <a:solidFill>
              <a:srgbClr val="66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>
              <a:solidFill>
                <a:srgbClr val="669900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250" name="Text Box 29"/>
          <p:cNvSpPr txBox="1">
            <a:spLocks noChangeArrowheads="1"/>
          </p:cNvSpPr>
          <p:nvPr/>
        </p:nvSpPr>
        <p:spPr bwMode="auto">
          <a:xfrm>
            <a:off x="8208963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8/68</a:t>
            </a:r>
            <a:endParaRPr lang="th-TH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8"/>
          <p:cNvSpPr>
            <a:spLocks noChangeArrowheads="1"/>
          </p:cNvSpPr>
          <p:nvPr/>
        </p:nvSpPr>
        <p:spPr bwMode="auto">
          <a:xfrm>
            <a:off x="219075" y="260350"/>
            <a:ext cx="8713788" cy="6408738"/>
          </a:xfrm>
          <a:prstGeom prst="roundRect">
            <a:avLst>
              <a:gd name="adj" fmla="val 1282"/>
            </a:avLst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67" name="AutoShape 11"/>
          <p:cNvSpPr>
            <a:spLocks noChangeArrowheads="1"/>
          </p:cNvSpPr>
          <p:nvPr/>
        </p:nvSpPr>
        <p:spPr bwMode="auto">
          <a:xfrm>
            <a:off x="539750" y="358775"/>
            <a:ext cx="8424863" cy="1079500"/>
          </a:xfrm>
          <a:prstGeom prst="roundRect">
            <a:avLst>
              <a:gd name="adj" fmla="val 1282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14338"/>
            <a:ext cx="8229600" cy="11430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หน้าที่ของ</a:t>
            </a:r>
            <a:r>
              <a:rPr lang="th-TH" sz="5400" smtClean="0">
                <a:solidFill>
                  <a:srgbClr val="66FFFF"/>
                </a:solidFill>
                <a:latin typeface="Angsana New" pitchFamily="18" charset="-34"/>
                <a:cs typeface="Angsana New" pitchFamily="18" charset="-34"/>
              </a:rPr>
              <a:t>ภาพลักษณ์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771650"/>
            <a:ext cx="5194300" cy="4729163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Ü"/>
              <a:tabLst>
                <a:tab pos="1169988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สร้างคุณค่าเพิ่มเติม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Ü"/>
              <a:tabLst>
                <a:tab pos="1169988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สร้างชื่อเสียง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Ü"/>
              <a:tabLst>
                <a:tab pos="1169988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สร้างความรู้สึกที่ดี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Ü"/>
              <a:tabLst>
                <a:tab pos="1169988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สร้างสัมพันธภาพ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Ü"/>
              <a:tabLst>
                <a:tab pos="1169988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นำมาซึ่งการสนับสนุน</a:t>
            </a:r>
          </a:p>
          <a:p>
            <a:pPr marL="533400" indent="-533400" eaLnBrk="1" hangingPunct="1">
              <a:lnSpc>
                <a:spcPct val="110000"/>
              </a:lnSpc>
              <a:buClr>
                <a:srgbClr val="FF3399"/>
              </a:buClr>
              <a:buFont typeface="Wingdings" pitchFamily="2" charset="2"/>
              <a:buChar char="Ü"/>
              <a:tabLst>
                <a:tab pos="1169988" algn="l"/>
              </a:tabLst>
            </a:pPr>
            <a:r>
              <a:rPr lang="th-TH" sz="36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ปกป้ององค์กร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8296275" y="6350000"/>
            <a:ext cx="642938" cy="28575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8208963" y="63325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9/68</a:t>
            </a:r>
            <a:endParaRPr lang="th-TH" b="1">
              <a:solidFill>
                <a:schemeClr val="bg1"/>
              </a:solidFill>
            </a:endParaRPr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688" y="1000125"/>
            <a:ext cx="21669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NEONLIT</Template>
  <TotalTime>735</TotalTime>
  <Words>1243</Words>
  <Application>Microsoft Office PowerPoint</Application>
  <PresentationFormat>On-screen Show (4:3)</PresentationFormat>
  <Paragraphs>309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NEONLIT</vt:lpstr>
      <vt:lpstr> สร้างภาพลักษณ์อย่างไร..? ในภาวะวิกฤตฉุกเฉิน</vt:lpstr>
      <vt:lpstr>Slide 2</vt:lpstr>
      <vt:lpstr>ภาพลักษณ์ : ปัจจัยสำคัญในปัจจุบัน</vt:lpstr>
      <vt:lpstr>เราทำอะไรกับภาพลักษณ์ได้บ้าง</vt:lpstr>
      <vt:lpstr>Image Building (การสร้างภาพ)</vt:lpstr>
      <vt:lpstr>หลักการของการสร้างภาพองค์กร</vt:lpstr>
      <vt:lpstr>ปัจจัยแห่งความสำเร็จ</vt:lpstr>
      <vt:lpstr>องค์ประกอบของภาพลักษณ์องค์กร</vt:lpstr>
      <vt:lpstr>หน้าที่ของภาพลักษณ์</vt:lpstr>
      <vt:lpstr>Slide 10</vt:lpstr>
      <vt:lpstr>พันธกิจของการสื่อสารเพื่อสร้างภาพลักษณ์</vt:lpstr>
      <vt:lpstr>Slide 12</vt:lpstr>
      <vt:lpstr>หัวใจสำคัญของการสร้างภาพลักษณ์</vt:lpstr>
      <vt:lpstr>นโยบายการประชาสัมพันธ์</vt:lpstr>
      <vt:lpstr>Slide 15</vt:lpstr>
      <vt:lpstr>ภาพลักษณ์องค์กร</vt:lpstr>
      <vt:lpstr>มิติทางอารมณ์ (Emotional Dimension)</vt:lpstr>
      <vt:lpstr>บริการ (Services)</vt:lpstr>
      <vt:lpstr>ความรับผิดชอบต่อสังคมขององค์กร (CRS : Corporate Social Responsibility)</vt:lpstr>
      <vt:lpstr>วิสัยทัศน์และภาวะผู้นำ (Vision and  leadership)</vt:lpstr>
      <vt:lpstr>บรรยากาศในการทำงาน (Working Environment)</vt:lpstr>
      <vt:lpstr>องค์กรที่ดี</vt:lpstr>
      <vt:lpstr>การทำประชาสัมพันธ์ที่ดี</vt:lpstr>
      <vt:lpstr>รูปแบบของการสร้างภาพลักษณ์</vt:lpstr>
      <vt:lpstr>บทสรุปของการสร้างภาพลักษณ์</vt:lpstr>
      <vt:lpstr>ปกป้องภาพลักษณ์</vt:lpstr>
      <vt:lpstr>  ปัญหาวิกฤติ</vt:lpstr>
      <vt:lpstr>ปัญหาวิกฤติ</vt:lpstr>
      <vt:lpstr>สื่อสารกับพนักงานภายในก่อน</vt:lpstr>
      <vt:lpstr>แนวคิดพื้นฐาน</vt:lpstr>
      <vt:lpstr>ประเด็นสำคัญของการสื่อสารในภาวะวิกฤติ</vt:lpstr>
      <vt:lpstr>ประเด็นสำคัญของการสื่อสารในภาวะวิกฤติ</vt:lpstr>
      <vt:lpstr>เมื่อเกิดวิกฤติ</vt:lpstr>
      <vt:lpstr>เมื่อเกิดวิกฤติ</vt:lpstr>
      <vt:lpstr>เมื่อเกิดวิกฤติ</vt:lpstr>
      <vt:lpstr>การวางแผนการสื่อสารในภาวะวิกฤติ</vt:lpstr>
      <vt:lpstr>องค์ประกอบของแผนการสื่อสารในภาวะวิกฤติ</vt:lpstr>
      <vt:lpstr>องค์ประกอบของแผนการสื่อสารในภาวะวิกฤติ</vt:lpstr>
      <vt:lpstr>องค์ประกอบของแผนการสื่อสารในภาวะวิกฤติ</vt:lpstr>
      <vt:lpstr>THE END</vt:lpstr>
    </vt:vector>
  </TitlesOfParts>
  <Company>Good Communication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HP</cp:lastModifiedBy>
  <cp:revision>86</cp:revision>
  <dcterms:created xsi:type="dcterms:W3CDTF">2006-03-13T05:04:03Z</dcterms:created>
  <dcterms:modified xsi:type="dcterms:W3CDTF">2012-07-10T03:01:28Z</dcterms:modified>
</cp:coreProperties>
</file>