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3" autoAdjust="0"/>
  </p:normalViewPr>
  <p:slideViewPr>
    <p:cSldViewPr>
      <p:cViewPr varScale="1">
        <p:scale>
          <a:sx n="80" d="100"/>
          <a:sy n="80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C86FD-C693-44AE-BF07-473C89F960A1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2A704-5558-42A2-80D4-6B68AA36C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04B451-411A-42A8-83DE-5CAF5C3ED6C3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394815-E833-4D77-9767-A7380A802AA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tx1">
                    <a:lumMod val="95000"/>
                  </a:schemeClr>
                </a:solidFill>
              </a:rPr>
              <a:t>Group Dynamic</a:t>
            </a:r>
            <a:endParaRPr lang="en-US" sz="80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122" y="5181600"/>
            <a:ext cx="6400800" cy="838200"/>
          </a:xfrm>
        </p:spPr>
        <p:txBody>
          <a:bodyPr>
            <a:noAutofit/>
          </a:bodyPr>
          <a:lstStyle/>
          <a:p>
            <a:r>
              <a:rPr lang="th-TH" sz="5400" b="1" dirty="0" smtClean="0">
                <a:solidFill>
                  <a:schemeClr val="tx1">
                    <a:lumMod val="95000"/>
                  </a:schemeClr>
                </a:solidFill>
              </a:rPr>
              <a:t>สิทธิเดช  คุ้มเศรณี</a:t>
            </a:r>
          </a:p>
          <a:p>
            <a:r>
              <a:rPr lang="th-TH" sz="5400" b="1" dirty="0" smtClean="0">
                <a:solidFill>
                  <a:schemeClr val="tx1">
                    <a:lumMod val="95000"/>
                  </a:schemeClr>
                </a:solidFill>
              </a:rPr>
              <a:t>นักจิตวิทยา</a:t>
            </a:r>
            <a:endParaRPr lang="en-US" sz="5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039" y="3581400"/>
            <a:ext cx="2907798" cy="255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b="1" dirty="0"/>
              <a:t>3. </a:t>
            </a:r>
            <a:r>
              <a:rPr lang="en-US" sz="3600" b="1" dirty="0"/>
              <a:t>hidden self </a:t>
            </a:r>
            <a:r>
              <a:rPr lang="th-TH" sz="3600" b="1" dirty="0"/>
              <a:t>คือ ตัวตนที่เรารู้แต่เพียงผู้เดียว แต่คนอื่นไม่รู้ เป็นส่วนที่เรารู้ตัวตลอดเวลาว่าเรามีข้อบกพร่องด้านใดเก็บไว้เป็นความลับเฉพาะตัวคนเดียว ไม่ยอมเปิดเผย </a:t>
            </a:r>
            <a:endParaRPr lang="th-TH" sz="3600" b="1" dirty="0" smtClean="0"/>
          </a:p>
          <a:p>
            <a:pPr lvl="1"/>
            <a:r>
              <a:rPr lang="th-TH" sz="3200" b="1" dirty="0" smtClean="0"/>
              <a:t>เรา</a:t>
            </a:r>
            <a:r>
              <a:rPr lang="th-TH" sz="3200" b="1" dirty="0"/>
              <a:t>เป็นคนไม่เก่งภาษาอังกฤษ แต่ก็พยายามปกปิด เพื่อนๆก็ไม่รับรู้ </a:t>
            </a:r>
            <a:endParaRPr lang="th-TH" sz="3200" b="1" dirty="0" smtClean="0"/>
          </a:p>
          <a:p>
            <a:pPr lvl="1"/>
            <a:r>
              <a:rPr lang="th-TH" sz="3200" b="1" dirty="0" smtClean="0"/>
              <a:t>เราเป็นคนกลัวเงาะมาก แต่เก็บอาการทุกครั้ง</a:t>
            </a:r>
            <a:r>
              <a:rPr lang="th-TH" sz="3200" b="1" dirty="0"/>
              <a:t/>
            </a:r>
            <a:br>
              <a:rPr lang="th-TH" sz="3200" b="1" dirty="0"/>
            </a:b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403378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4. </a:t>
            </a:r>
            <a:r>
              <a:rPr lang="en-US" sz="3600" b="1" dirty="0"/>
              <a:t>unknown self </a:t>
            </a:r>
            <a:r>
              <a:rPr lang="th-TH" sz="3600" b="1" dirty="0"/>
              <a:t>คือตัวตนที่เราไม่รู้ และคนอื่นก็ไม่รู้ เราสามารถคนพบตัวตนตรง </a:t>
            </a:r>
            <a:r>
              <a:rPr lang="en-US" sz="3600" b="1" dirty="0"/>
              <a:t>area </a:t>
            </a:r>
            <a:r>
              <a:rPr lang="th-TH" sz="3600" b="1" dirty="0"/>
              <a:t>นี้ได้หากว่าเราลองไปทำกิจกรรมอื่นๆที่ไม่คุ้นเคย</a:t>
            </a:r>
          </a:p>
          <a:p>
            <a:pPr lvl="1"/>
            <a:r>
              <a:rPr lang="th-TH" sz="3200" b="1" dirty="0" smtClean="0"/>
              <a:t>เรา</a:t>
            </a:r>
            <a:r>
              <a:rPr lang="th-TH" sz="3200" b="1" dirty="0"/>
              <a:t>อาจไม่รู้ว่าเรามีพรสวรรค์ทางด้านดนตรี เพราะไม่เคยเล่นดนตรีเลย คนอื่นก็ไม่</a:t>
            </a:r>
            <a:r>
              <a:rPr lang="th-TH" sz="3200" b="1" dirty="0" smtClean="0"/>
              <a:t>รู้</a:t>
            </a:r>
          </a:p>
          <a:p>
            <a:pPr lvl="1"/>
            <a:r>
              <a:rPr lang="th-TH" sz="3200" b="1" dirty="0" smtClean="0"/>
              <a:t>เราอาจไม่เคยรู้เลยว่าเป็นคนที่มีความสามารถด้านการทำอาหาร</a:t>
            </a:r>
            <a:endParaRPr lang="th-TH" sz="32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29255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6600" b="1" dirty="0" smtClean="0">
                <a:solidFill>
                  <a:schemeClr val="tx1"/>
                </a:solidFill>
              </a:rPr>
              <a:t>การสื่อสารเชิงสร้างสรรค์</a:t>
            </a:r>
            <a:endParaRPr lang="th-TH" sz="6600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การพูดแง่บวก</a:t>
            </a:r>
          </a:p>
          <a:p>
            <a:r>
              <a:rPr lang="th-TH" b="1" dirty="0" smtClean="0"/>
              <a:t>การให้กำลังใจ</a:t>
            </a:r>
          </a:p>
          <a:p>
            <a:r>
              <a:rPr lang="th-TH" b="1" dirty="0" smtClean="0"/>
              <a:t>การชมเชย</a:t>
            </a:r>
          </a:p>
          <a:p>
            <a:r>
              <a:rPr lang="th-TH" b="1" dirty="0" smtClean="0"/>
              <a:t>การมองหาสิ่งดี</a:t>
            </a:r>
          </a:p>
          <a:p>
            <a:r>
              <a:rPr lang="th-TH" b="1" dirty="0" smtClean="0"/>
              <a:t>การให้โอกาสในการแสดงออก</a:t>
            </a:r>
          </a:p>
          <a:p>
            <a:pPr marL="13716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039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600" b="1" dirty="0" smtClean="0">
                <a:solidFill>
                  <a:schemeClr val="tx1"/>
                </a:solidFill>
              </a:rPr>
              <a:t>การทำงานเป็นทีม</a:t>
            </a:r>
            <a:endParaRPr lang="th-TH" sz="6600" b="1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 smtClean="0"/>
              <a:t>หน้าที่</a:t>
            </a:r>
          </a:p>
          <a:p>
            <a:pPr lvl="1"/>
            <a:r>
              <a:rPr lang="th-TH" sz="3200" b="1" dirty="0" smtClean="0"/>
              <a:t>นักออกแบบ</a:t>
            </a:r>
          </a:p>
          <a:p>
            <a:pPr lvl="1"/>
            <a:r>
              <a:rPr lang="th-TH" sz="3200" b="1" dirty="0" smtClean="0"/>
              <a:t>ฝ่ายจัดซื้อ</a:t>
            </a:r>
          </a:p>
          <a:p>
            <a:pPr lvl="1"/>
            <a:r>
              <a:rPr lang="th-TH" sz="3200" b="1" dirty="0" smtClean="0"/>
              <a:t>ฝ่ายขาย</a:t>
            </a:r>
          </a:p>
          <a:p>
            <a:pPr lvl="1"/>
            <a:r>
              <a:rPr lang="th-TH" sz="3200" b="1" dirty="0" smtClean="0"/>
              <a:t>ฝ่ายผลิต</a:t>
            </a:r>
          </a:p>
          <a:p>
            <a:pPr marL="585216" lvl="1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5376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1" t="1" r="5400" b="1"/>
          <a:stretch/>
        </p:blipFill>
        <p:spPr>
          <a:xfrm>
            <a:off x="1600200" y="13015"/>
            <a:ext cx="5562600" cy="6879104"/>
          </a:xfrm>
        </p:spPr>
      </p:pic>
      <p:sp>
        <p:nvSpPr>
          <p:cNvPr id="6" name="Rectangle 5"/>
          <p:cNvSpPr/>
          <p:nvPr/>
        </p:nvSpPr>
        <p:spPr>
          <a:xfrm>
            <a:off x="2971800" y="1600200"/>
            <a:ext cx="3352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END</a:t>
            </a:r>
            <a:endParaRPr 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42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Human Action Type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</a:rPr>
              <a:t>Doer</a:t>
            </a:r>
            <a:r>
              <a:rPr lang="th-TH" sz="4400" b="1" dirty="0" smtClean="0">
                <a:solidFill>
                  <a:schemeClr val="tx2">
                    <a:lumMod val="10000"/>
                  </a:schemeClr>
                </a:solidFill>
              </a:rPr>
              <a:t> - นักปฎิบัติ</a:t>
            </a:r>
            <a:endParaRPr lang="en-US" sz="4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</a:rPr>
              <a:t>Thinker</a:t>
            </a:r>
            <a:r>
              <a:rPr lang="th-TH" sz="4400" b="1" dirty="0" smtClean="0">
                <a:solidFill>
                  <a:schemeClr val="tx2">
                    <a:lumMod val="10000"/>
                  </a:schemeClr>
                </a:solidFill>
              </a:rPr>
              <a:t> - นักคิด</a:t>
            </a:r>
            <a:endParaRPr lang="en-US" sz="4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</a:rPr>
              <a:t>Speaker</a:t>
            </a:r>
            <a:r>
              <a:rPr lang="th-TH" sz="4400" b="1" dirty="0" smtClean="0">
                <a:solidFill>
                  <a:schemeClr val="tx2">
                    <a:lumMod val="10000"/>
                  </a:schemeClr>
                </a:solidFill>
              </a:rPr>
              <a:t> - นักสื่อสาร</a:t>
            </a:r>
            <a:endParaRPr lang="en-US" sz="4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</a:rPr>
              <a:t>Observer</a:t>
            </a:r>
            <a:r>
              <a:rPr lang="th-TH" sz="4400" b="1" dirty="0" smtClean="0">
                <a:solidFill>
                  <a:schemeClr val="tx2">
                    <a:lumMod val="10000"/>
                  </a:schemeClr>
                </a:solidFill>
              </a:rPr>
              <a:t> - นักสังเกตการณ์</a:t>
            </a:r>
            <a:endParaRPr lang="en-US" sz="4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en-US" sz="4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4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Doer</a:t>
            </a:r>
            <a:r>
              <a:rPr lang="th-TH" sz="6600" dirty="0" smtClean="0">
                <a:solidFill>
                  <a:schemeClr val="tx1">
                    <a:lumMod val="95000"/>
                  </a:schemeClr>
                </a:solidFill>
              </a:rPr>
              <a:t>- นักปฎิบัติ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ข้อดี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พร้อมที่จะลองทำและเรียนรู้สิ่งใหม่ๆ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เป็นผู้ให้ความร่วมมือชั้นเยี่ยม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ทำงานที่ใช้ร่างกายได้</a:t>
            </a:r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ดี</a:t>
            </a:r>
            <a:endParaRPr lang="th-TH" sz="2800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ข้อเสีย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ไม่ชอบการอ่านท่องจำ หรือจด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เมื่อสับสนจะหยุดทำกิจกรรมนั้นๆ หรือทดลองทำจนกว่าจะสำเร็จ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ระยะเวลาในการวางแผนค่อนข้างสั้น</a:t>
            </a:r>
          </a:p>
        </p:txBody>
      </p:sp>
    </p:spTree>
    <p:extLst>
      <p:ext uri="{BB962C8B-B14F-4D97-AF65-F5344CB8AC3E}">
        <p14:creationId xmlns:p14="http://schemas.microsoft.com/office/powerpoint/2010/main" val="3516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tx1">
                    <a:lumMod val="95000"/>
                  </a:schemeClr>
                </a:solidFill>
              </a:rPr>
              <a:t>Thinker </a:t>
            </a:r>
            <a:r>
              <a:rPr lang="th-TH" sz="6600" dirty="0" smtClean="0">
                <a:solidFill>
                  <a:schemeClr val="tx1">
                    <a:lumMod val="95000"/>
                  </a:schemeClr>
                </a:solidFill>
              </a:rPr>
              <a:t>- นักคิด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b="1" dirty="0" smtClean="0">
                <a:solidFill>
                  <a:schemeClr val="tx2">
                    <a:lumMod val="10000"/>
                  </a:schemeClr>
                </a:solidFill>
              </a:rPr>
              <a:t>ข้อดี</a:t>
            </a:r>
          </a:p>
          <a:p>
            <a:pPr lvl="1"/>
            <a:r>
              <a:rPr lang="th-TH" sz="3200" b="1" dirty="0">
                <a:solidFill>
                  <a:schemeClr val="tx2">
                    <a:lumMod val="10000"/>
                  </a:schemeClr>
                </a:solidFill>
              </a:rPr>
              <a:t>สามารถคิดวางแผนหรือกลยุทธที่ซับซ้อนได้</a:t>
            </a:r>
          </a:p>
          <a:p>
            <a:pPr lvl="1"/>
            <a:r>
              <a:rPr lang="th-TH" sz="3200" b="1" dirty="0">
                <a:solidFill>
                  <a:schemeClr val="tx2">
                    <a:lumMod val="10000"/>
                  </a:schemeClr>
                </a:solidFill>
              </a:rPr>
              <a:t>เมื่อสนใจสิ่งใดจะพยามเรียนรู้สิ่งนั้นให้ได้</a:t>
            </a:r>
          </a:p>
          <a:p>
            <a:pPr lvl="1"/>
            <a:r>
              <a:rPr lang="th-TH" sz="3200" b="1" dirty="0">
                <a:solidFill>
                  <a:schemeClr val="tx2">
                    <a:lumMod val="10000"/>
                  </a:schemeClr>
                </a:solidFill>
              </a:rPr>
              <a:t>ทำงานที่ละเอียดอ่อนได้</a:t>
            </a:r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ดี</a:t>
            </a:r>
            <a:endParaRPr lang="th-TH" sz="3200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th-TH" sz="3400" b="1" dirty="0" smtClean="0">
                <a:solidFill>
                  <a:schemeClr val="tx2">
                    <a:lumMod val="10000"/>
                  </a:schemeClr>
                </a:solidFill>
              </a:rPr>
              <a:t>ข้อเสีย</a:t>
            </a:r>
          </a:p>
          <a:p>
            <a:pPr lvl="1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บางครั้งคิดมากจนล้มเลิกความคิดนั้นไปเอง</a:t>
            </a:r>
          </a:p>
          <a:p>
            <a:pPr lvl="1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จดจ่อกับบางสิ่งมากเกินไปจนลืมบางจุดที่สำคัญ</a:t>
            </a:r>
          </a:p>
          <a:p>
            <a:pPr lvl="1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ขาดการสื่อสารที่ดี</a:t>
            </a:r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9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tx1">
                    <a:lumMod val="95000"/>
                  </a:schemeClr>
                </a:solidFill>
              </a:rPr>
              <a:t>Speaker - </a:t>
            </a:r>
            <a:r>
              <a:rPr lang="th-TH" sz="6600" dirty="0">
                <a:solidFill>
                  <a:schemeClr val="tx1">
                    <a:lumMod val="95000"/>
                  </a:schemeClr>
                </a:solidFill>
              </a:rPr>
              <a:t>นัก</a:t>
            </a:r>
            <a:r>
              <a:rPr lang="th-TH" sz="6600" dirty="0" smtClean="0">
                <a:solidFill>
                  <a:schemeClr val="tx1">
                    <a:lumMod val="95000"/>
                  </a:schemeClr>
                </a:solidFill>
              </a:rPr>
              <a:t>สื่อสาร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ข้อดี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เป็นนักสื่อสารที่ดีมากๆ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มีมนุษย์สัมพันธ์ที่ดีมาก กล้าแสดงออก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ชอบพูดและฟัง เรียนรู้สิ่งต่างๆผ่านการ</a:t>
            </a:r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สนทนา</a:t>
            </a:r>
          </a:p>
          <a:p>
            <a:r>
              <a:rPr lang="th-TH" sz="2700" b="1" dirty="0" smtClean="0">
                <a:solidFill>
                  <a:schemeClr val="tx2">
                    <a:lumMod val="10000"/>
                  </a:schemeClr>
                </a:solidFill>
              </a:rPr>
              <a:t>ข้อเสีย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พูดเกิน</a:t>
            </a:r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ความจำเป็น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สนใจความรู้สึกของคนรอบข้างมากเกินไป</a:t>
            </a:r>
          </a:p>
          <a:p>
            <a:pPr lvl="1"/>
            <a:r>
              <a:rPr lang="th-TH" sz="2800" b="1" dirty="0">
                <a:solidFill>
                  <a:schemeClr val="tx2">
                    <a:lumMod val="10000"/>
                  </a:schemeClr>
                </a:solidFill>
              </a:rPr>
              <a:t>การเรียนรู้ที่ดีสำหรับนักสื่อสารคือการพูดคุย จึงทำให้การสื่อสารทางเดียวไม่ค่อยเหมาะกับการเรียนรู้เท่าไหร่</a:t>
            </a:r>
          </a:p>
          <a:p>
            <a:pPr lvl="1"/>
            <a:endParaRPr lang="th-TH" sz="28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lvl="1" indent="0">
              <a:buNone/>
            </a:pPr>
            <a:endParaRPr lang="th-TH" sz="2800" b="1" dirty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endParaRPr lang="th-TH" sz="28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th-TH" sz="3200" b="1" dirty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endParaRPr lang="th-TH" sz="28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742950" lvl="2" indent="-342900"/>
            <a:endParaRPr lang="th-TH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endParaRPr lang="en-US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tx1">
                    <a:lumMod val="95000"/>
                  </a:schemeClr>
                </a:solidFill>
              </a:rPr>
              <a:t>Observer - </a:t>
            </a:r>
            <a:r>
              <a:rPr lang="th-TH" sz="6600" dirty="0">
                <a:solidFill>
                  <a:schemeClr val="tx1">
                    <a:lumMod val="95000"/>
                  </a:schemeClr>
                </a:solidFill>
              </a:rPr>
              <a:t>นัก</a:t>
            </a:r>
            <a:r>
              <a:rPr lang="th-TH" sz="6600" dirty="0" smtClean="0">
                <a:solidFill>
                  <a:schemeClr val="tx1">
                    <a:lumMod val="95000"/>
                  </a:schemeClr>
                </a:solidFill>
              </a:rPr>
              <a:t>สังเกตการณ์</a:t>
            </a:r>
            <a:endParaRPr lang="en-US" sz="66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ข้อดี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สามารถมองเห็นภาพรวมของสิ่งต่างๆได้ดี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สามารถมองเห็นในสิ่งที่คนอื่นมองข้ามไปได้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ชอบคิดหรือมองในสิ่งที่แตกต่างจากผู้อื่น</a:t>
            </a:r>
            <a:endParaRPr lang="th-TH" sz="2800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</a:rPr>
              <a:t>ข้อเสีย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ไม่ค่อยมีส่วนร่วมในการแสดงความคิด /ลงมือปฎิบัติ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เมื่อตนประเมินแล้วว่าไม่มีทางเป็นไปได้ “จะหยุด”ไม่ลงมือทำสิ่งใด</a:t>
            </a:r>
          </a:p>
          <a:p>
            <a:pPr lvl="1"/>
            <a:r>
              <a:rPr lang="th-TH" sz="2800" b="1" dirty="0" smtClean="0">
                <a:solidFill>
                  <a:schemeClr val="tx2">
                    <a:lumMod val="10000"/>
                  </a:schemeClr>
                </a:solidFill>
              </a:rPr>
              <a:t>ไม่ค่อยชอบสื่อสาร</a:t>
            </a:r>
            <a:endParaRPr lang="en-US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000" b="1" dirty="0" smtClean="0">
                <a:solidFill>
                  <a:schemeClr val="tx1">
                    <a:lumMod val="95000"/>
                  </a:schemeClr>
                </a:solidFill>
              </a:rPr>
              <a:t>จุดเด่น </a:t>
            </a:r>
            <a:r>
              <a:rPr lang="en-US" sz="8000" b="1" dirty="0" smtClean="0">
                <a:solidFill>
                  <a:schemeClr val="tx1">
                    <a:lumMod val="95000"/>
                  </a:schemeClr>
                </a:solidFill>
              </a:rPr>
              <a:t>VS </a:t>
            </a:r>
            <a:r>
              <a:rPr lang="th-TH" sz="8000" b="1" dirty="0" smtClean="0">
                <a:solidFill>
                  <a:schemeClr val="tx1">
                    <a:lumMod val="95000"/>
                  </a:schemeClr>
                </a:solidFill>
              </a:rPr>
              <a:t>จุดด้อย</a:t>
            </a:r>
            <a:endParaRPr lang="th-TH" sz="80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377" y="4267200"/>
            <a:ext cx="3072650" cy="22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สี่เหลี่ยมผืนผ้ามุมมน 3"/>
          <p:cNvSpPr/>
          <p:nvPr/>
        </p:nvSpPr>
        <p:spPr>
          <a:xfrm>
            <a:off x="1295400" y="2057400"/>
            <a:ext cx="30480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10" y="2021527"/>
            <a:ext cx="30734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851" y="4253552"/>
            <a:ext cx="307340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05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6600" dirty="0">
                <a:solidFill>
                  <a:schemeClr val="tx1"/>
                </a:solidFill>
                <a:effectLst/>
              </a:rPr>
              <a:t>(</a:t>
            </a:r>
            <a:r>
              <a:rPr lang="en-US" sz="6600" dirty="0" err="1" smtClean="0">
                <a:solidFill>
                  <a:schemeClr val="tx1"/>
                </a:solidFill>
                <a:effectLst/>
              </a:rPr>
              <a:t>Johari's</a:t>
            </a:r>
            <a:r>
              <a:rPr lang="en-US" sz="66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6600" dirty="0">
                <a:solidFill>
                  <a:schemeClr val="tx1"/>
                </a:solidFill>
                <a:effectLst/>
              </a:rPr>
              <a:t>window)</a:t>
            </a:r>
            <a:endParaRPr lang="th-TH" sz="6600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b="1" dirty="0"/>
              <a:t>1. </a:t>
            </a:r>
            <a:r>
              <a:rPr lang="en-US" sz="4000" b="1" u="sng" dirty="0"/>
              <a:t>open self </a:t>
            </a:r>
            <a:r>
              <a:rPr lang="th-TH" sz="3600" b="1" dirty="0"/>
              <a:t>คือ ตัวตนที่ตนเองรู้ และคนอื่น</a:t>
            </a:r>
            <a:r>
              <a:rPr lang="th-TH" sz="3600" b="1" dirty="0" smtClean="0"/>
              <a:t>ก็รู้</a:t>
            </a:r>
          </a:p>
          <a:p>
            <a:pPr lvl="1"/>
            <a:r>
              <a:rPr lang="th-TH" sz="3200" b="1" dirty="0" smtClean="0"/>
              <a:t>เรา</a:t>
            </a:r>
            <a:r>
              <a:rPr lang="th-TH" sz="3200" b="1" dirty="0"/>
              <a:t>รู้ว่าเราเป็นคนขยัน เพื่อนๆรอบตัวก็รู้ว่าเราเป็นคน</a:t>
            </a:r>
            <a:r>
              <a:rPr lang="th-TH" sz="3200" b="1" dirty="0" smtClean="0"/>
              <a:t>ขยัน </a:t>
            </a:r>
          </a:p>
          <a:p>
            <a:pPr lvl="1"/>
            <a:r>
              <a:rPr lang="th-TH" sz="3200" b="1" dirty="0" smtClean="0"/>
              <a:t>เราเป็นคนที่พูดจาไพเราะสุภาพ เพื่อนๆก็รู้</a:t>
            </a:r>
            <a:r>
              <a:rPr lang="th-TH" sz="3200" b="1" dirty="0"/>
              <a:t/>
            </a:r>
            <a:br>
              <a:rPr lang="th-TH" sz="3200" b="1" dirty="0"/>
            </a:br>
            <a:r>
              <a:rPr lang="th-TH" sz="3200" b="1" dirty="0"/>
              <a:t/>
            </a:r>
            <a:br>
              <a:rPr lang="th-TH" sz="3200" b="1" dirty="0"/>
            </a:b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981753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2. </a:t>
            </a:r>
            <a:r>
              <a:rPr lang="en-US" sz="3600" b="1" dirty="0"/>
              <a:t>blind self </a:t>
            </a:r>
            <a:r>
              <a:rPr lang="th-TH" sz="3600" b="1" dirty="0"/>
              <a:t>คือ ตัวตนที่คนอื่นรู้ แต่เราไม่รู้ </a:t>
            </a:r>
          </a:p>
          <a:p>
            <a:pPr lvl="1"/>
            <a:r>
              <a:rPr lang="th-TH" sz="3200" b="1" dirty="0" smtClean="0"/>
              <a:t>เรา</a:t>
            </a:r>
            <a:r>
              <a:rPr lang="th-TH" sz="3200" b="1" dirty="0"/>
              <a:t>เป็นคนที่ขี้เหนียว แต่ไม่เคยรู้ตัวเลย แต่เพื่อนๆรอบตัวต่างรู้หมดว่าเราขี้</a:t>
            </a:r>
            <a:r>
              <a:rPr lang="th-TH" sz="3200" b="1" dirty="0" smtClean="0"/>
              <a:t>เหนียว</a:t>
            </a:r>
          </a:p>
          <a:p>
            <a:pPr lvl="1"/>
            <a:r>
              <a:rPr lang="th-TH" sz="3200" b="1" dirty="0" smtClean="0"/>
              <a:t>เราเป็นคนที่จุดเดือดต่ำ</a:t>
            </a:r>
          </a:p>
          <a:p>
            <a:pPr lvl="1"/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2297737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</TotalTime>
  <Words>529</Words>
  <Application>Microsoft Office PowerPoint</Application>
  <PresentationFormat>นำเสนอทางหน้าจอ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ไหลเวียน</vt:lpstr>
      <vt:lpstr>Group Dynamic</vt:lpstr>
      <vt:lpstr>Human Action Type</vt:lpstr>
      <vt:lpstr>Doer- นักปฎิบัติ</vt:lpstr>
      <vt:lpstr>Thinker - นักคิด</vt:lpstr>
      <vt:lpstr>Speaker - นักสื่อสาร</vt:lpstr>
      <vt:lpstr>Observer - นักสังเกตการณ์</vt:lpstr>
      <vt:lpstr>จุดเด่น VS จุดด้อย</vt:lpstr>
      <vt:lpstr> (Johari's window)</vt:lpstr>
      <vt:lpstr>งานนำเสนอ PowerPoint</vt:lpstr>
      <vt:lpstr>งานนำเสนอ PowerPoint</vt:lpstr>
      <vt:lpstr>งานนำเสนอ PowerPoint</vt:lpstr>
      <vt:lpstr>การสื่อสารเชิงสร้างสรรค์</vt:lpstr>
      <vt:lpstr>การทำงานเป็นทีม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Dynamic</dc:title>
  <dc:creator>Windows User</dc:creator>
  <cp:lastModifiedBy>KKD 2011 V.2</cp:lastModifiedBy>
  <cp:revision>19</cp:revision>
  <dcterms:created xsi:type="dcterms:W3CDTF">2006-07-17T07:17:44Z</dcterms:created>
  <dcterms:modified xsi:type="dcterms:W3CDTF">2017-01-16T23:03:35Z</dcterms:modified>
</cp:coreProperties>
</file>