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57" r:id="rId3"/>
    <p:sldId id="258" r:id="rId4"/>
    <p:sldId id="259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สี่เหลี่ยมผืนผ้า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สี่เหลี่ยมผืนผ้า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สี่เหลี่ยมผืนผ้า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รูปแบบอิสระ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รูปแบบอิสระ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รูปแบบอิสระ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รูปแบบอิสระ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รูปแบบอิสระ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รูปแบบอิสระ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รูปแบบอิสระ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รูปแบบอิสระ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รูปแบบอิสระ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รูปแบบอิสระ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รูปแบบอิสระ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รูปแบบอิสระ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รูปแบบอิสระ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รูปแบบอิสระ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สี่เหลี่ยมผืนผ้า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กลุ่ม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ตัวเชื่อมต่อตรง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14" name="กลุ่ม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ตัวเชื่อมต่อตรง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กลุ่ม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ตัวเชื่อมต่อตรง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7E0A55-9DA4-4083-8A55-363EA3B2339F}" type="datetimeFigureOut">
              <a:rPr lang="th-TH" smtClean="0"/>
              <a:pPr/>
              <a:t>22/01/56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BD8AC28-FC97-49D3-9873-492B85A19B4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white">
          <a:xfrm>
            <a:off x="395288" y="214290"/>
            <a:ext cx="8424862" cy="1201757"/>
          </a:xfrm>
          <a:prstGeom prst="rect">
            <a:avLst/>
          </a:prstGeom>
          <a:solidFill>
            <a:srgbClr val="000000"/>
          </a:solidFill>
          <a:ln w="76200" cap="rnd">
            <a:solidFill>
              <a:srgbClr val="00FF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6000" b="1" kern="0" dirty="0" smtClean="0">
                <a:solidFill>
                  <a:srgbClr val="FFFF00"/>
                </a:solidFill>
                <a:latin typeface="AgaraDull" pitchFamily="2" charset="0"/>
                <a:ea typeface="+mj-ea"/>
              </a:rPr>
              <a:t>สื่อมวลชนสัมพันธ์ </a:t>
            </a:r>
            <a:r>
              <a:rPr lang="en-US" sz="6000" b="1" kern="0" dirty="0" smtClean="0">
                <a:solidFill>
                  <a:srgbClr val="FFFF00"/>
                </a:solidFill>
                <a:latin typeface="AgaraDull" pitchFamily="2" charset="0"/>
                <a:ea typeface="+mj-ea"/>
              </a:rPr>
              <a:t>( Media </a:t>
            </a:r>
            <a:r>
              <a:rPr lang="en-US" sz="6000" b="1" kern="0" dirty="0" smtClean="0">
                <a:solidFill>
                  <a:srgbClr val="FFFF00"/>
                </a:solidFill>
                <a:latin typeface="AgaraDull" pitchFamily="2" charset="0"/>
                <a:ea typeface="+mj-ea"/>
              </a:rPr>
              <a:t>Relations)</a:t>
            </a:r>
            <a:endParaRPr kumimoji="0" lang="th-TH" sz="6000" b="1" i="0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garaDull" pitchFamily="2" charset="0"/>
              <a:ea typeface="+mj-ea"/>
            </a:endParaRPr>
          </a:p>
        </p:txBody>
      </p:sp>
      <p:pic>
        <p:nvPicPr>
          <p:cNvPr id="7" name="Picture 3" descr="BRD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4457700"/>
            <a:ext cx="2035175" cy="2284413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91383" y="1714488"/>
            <a:ext cx="3392487" cy="866391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sz="3200" b="1" dirty="0">
                <a:latin typeface="Times New Roman" pitchFamily="18" charset="0"/>
              </a:rPr>
              <a:t>วิทยากร</a:t>
            </a:r>
          </a:p>
          <a:p>
            <a:pPr algn="ctr">
              <a:lnSpc>
                <a:spcPct val="70000"/>
              </a:lnSpc>
            </a:pPr>
            <a:r>
              <a:rPr lang="th-TH" sz="4000" b="1" dirty="0">
                <a:solidFill>
                  <a:srgbClr val="FFFF00"/>
                </a:solidFill>
                <a:latin typeface="Times New Roman" pitchFamily="18" charset="0"/>
              </a:rPr>
              <a:t>วุฒิพงศ์  ถายะ</a:t>
            </a:r>
            <a:r>
              <a:rPr lang="th-TH" sz="4000" b="1" dirty="0" err="1">
                <a:solidFill>
                  <a:srgbClr val="FFFF00"/>
                </a:solidFill>
                <a:latin typeface="Times New Roman" pitchFamily="18" charset="0"/>
              </a:rPr>
              <a:t>พิงค์</a:t>
            </a:r>
            <a:endParaRPr lang="th-TH" sz="3200" b="1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54846" y="2638423"/>
            <a:ext cx="3988592" cy="319472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1. ประกาศนียบัตรวิชาการพยาบาล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   ผดุงครรภ์และการพยาบาลจิตเวช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3200" b="1" dirty="0" err="1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ศษ.บ</a:t>
            </a: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 (สุขศึกษา)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 err="1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นศ.บ</a:t>
            </a: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 (การประชาสัมพันธ์)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3200" b="1" dirty="0" err="1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บธ.บ</a:t>
            </a: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 (การตลาด)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sz="3200" b="1" dirty="0" err="1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ศศ.ม</a:t>
            </a: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 (นิเทศศาสตร์)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sz="3200" b="1" dirty="0" err="1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ศน.ม</a:t>
            </a:r>
            <a:r>
              <a:rPr lang="th-TH" sz="3200" b="1" dirty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 (พุทธศาสนาและปรัชญา)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429124" y="5357826"/>
            <a:ext cx="4714908" cy="149579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th-TH" sz="2400" b="1" dirty="0" smtClean="0">
                <a:solidFill>
                  <a:srgbClr val="3333CC"/>
                </a:solidFill>
                <a:latin typeface="Verdana" pitchFamily="34" charset="0"/>
              </a:rPr>
              <a:t>อาจารย์พิเศษบัณฑิตวิทยาลัย</a:t>
            </a:r>
          </a:p>
          <a:p>
            <a:pPr algn="ctr">
              <a:lnSpc>
                <a:spcPct val="95000"/>
              </a:lnSpc>
            </a:pPr>
            <a:r>
              <a:rPr lang="th-TH" sz="2400" b="1" dirty="0" smtClean="0">
                <a:solidFill>
                  <a:srgbClr val="3333CC"/>
                </a:solidFill>
                <a:latin typeface="Verdana" pitchFamily="34" charset="0"/>
              </a:rPr>
              <a:t>คณะสารสนเทศและการสื่อสารมหาวิทยาลัยแม่</a:t>
            </a:r>
            <a:r>
              <a:rPr lang="th-TH" sz="2400" b="1" dirty="0" err="1" smtClean="0">
                <a:solidFill>
                  <a:srgbClr val="3333CC"/>
                </a:solidFill>
                <a:latin typeface="Verdana" pitchFamily="34" charset="0"/>
              </a:rPr>
              <a:t>โจ้</a:t>
            </a:r>
            <a:endParaRPr lang="th-TH" sz="2400" b="1" dirty="0" smtClean="0">
              <a:solidFill>
                <a:srgbClr val="3333CC"/>
              </a:solidFill>
              <a:latin typeface="Verdan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th-TH" sz="2400" b="1" dirty="0" smtClean="0">
                <a:solidFill>
                  <a:srgbClr val="3333CC"/>
                </a:solidFill>
                <a:latin typeface="Verdana" pitchFamily="34" charset="0"/>
              </a:rPr>
              <a:t>นักคิด นักเขียน จากสำนักพิมพ์แห่งจุฬาลงกรณ์มหาวิทยาลัย</a:t>
            </a:r>
          </a:p>
          <a:p>
            <a:pPr algn="ctr">
              <a:lnSpc>
                <a:spcPct val="95000"/>
              </a:lnSpc>
            </a:pPr>
            <a:r>
              <a:rPr lang="th-TH" sz="2400" b="1" dirty="0" smtClean="0">
                <a:solidFill>
                  <a:srgbClr val="3333CC"/>
                </a:solidFill>
                <a:latin typeface="Verdana" pitchFamily="34" charset="0"/>
              </a:rPr>
              <a:t> สำนักพิมพ์</a:t>
            </a:r>
            <a:r>
              <a:rPr lang="th-TH" sz="2400" b="1" smtClean="0">
                <a:solidFill>
                  <a:srgbClr val="3333CC"/>
                </a:solidFill>
                <a:latin typeface="Verdana" pitchFamily="34" charset="0"/>
              </a:rPr>
              <a:t>มติ</a:t>
            </a:r>
            <a:r>
              <a:rPr lang="th-TH" sz="2400" b="1" smtClean="0">
                <a:solidFill>
                  <a:srgbClr val="3333CC"/>
                </a:solidFill>
                <a:latin typeface="Verdana" pitchFamily="34" charset="0"/>
              </a:rPr>
              <a:t>ชน สำนักพิมพ์</a:t>
            </a:r>
            <a:r>
              <a:rPr lang="th-TH" sz="2400" b="1" dirty="0" smtClean="0">
                <a:solidFill>
                  <a:srgbClr val="3333CC"/>
                </a:solidFill>
                <a:latin typeface="Verdana" pitchFamily="34" charset="0"/>
              </a:rPr>
              <a:t>อัมริ</a:t>
            </a:r>
            <a:r>
              <a:rPr lang="th-TH" sz="2400" b="1" dirty="0" err="1" smtClean="0">
                <a:solidFill>
                  <a:srgbClr val="3333CC"/>
                </a:solidFill>
                <a:latin typeface="Verdana" pitchFamily="34" charset="0"/>
              </a:rPr>
              <a:t>นทร์</a:t>
            </a:r>
            <a:r>
              <a:rPr lang="th-TH" sz="2400" b="1" dirty="0" smtClean="0">
                <a:solidFill>
                  <a:srgbClr val="3333CC"/>
                </a:solidFill>
                <a:latin typeface="Verdana" pitchFamily="34" charset="0"/>
              </a:rPr>
              <a:t>ธรรมะและ</a:t>
            </a:r>
            <a:r>
              <a:rPr lang="th-TH" sz="2400" b="1" dirty="0" err="1" smtClean="0">
                <a:solidFill>
                  <a:srgbClr val="3333CC"/>
                </a:solidFill>
                <a:latin typeface="Verdana" pitchFamily="34" charset="0"/>
              </a:rPr>
              <a:t>ดีเอ็ม</a:t>
            </a:r>
            <a:r>
              <a:rPr lang="th-TH" sz="2400" b="1" dirty="0" smtClean="0">
                <a:solidFill>
                  <a:srgbClr val="3333CC"/>
                </a:solidFill>
                <a:latin typeface="Verdana" pitchFamily="34" charset="0"/>
              </a:rPr>
              <a:t>จี</a:t>
            </a:r>
            <a:endParaRPr lang="th-TH" sz="2400" b="1" dirty="0" smtClean="0">
              <a:solidFill>
                <a:srgbClr val="3333CC"/>
              </a:solidFill>
              <a:latin typeface="Verdana" pitchFamily="34" charset="0"/>
            </a:endParaRPr>
          </a:p>
        </p:txBody>
      </p:sp>
      <p:pic>
        <p:nvPicPr>
          <p:cNvPr id="12" name="Picture 14" descr="CRK_27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500174"/>
            <a:ext cx="2579687" cy="3887788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13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6700" b="1" dirty="0" smtClean="0">
                <a:solidFill>
                  <a:schemeClr val="bg1"/>
                </a:solidFill>
              </a:rPr>
              <a:t>สื่อมวลชนสัมพันธ์</a:t>
            </a:r>
            <a:r>
              <a:rPr lang="th-TH" sz="4400" b="1" dirty="0" smtClean="0">
                <a:solidFill>
                  <a:schemeClr val="bg1"/>
                </a:solidFill>
              </a:rPr>
              <a:t/>
            </a:r>
            <a:br>
              <a:rPr lang="th-TH" sz="44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(Media Relations)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r>
              <a:rPr lang="th-TH" sz="4000" b="1" dirty="0" smtClean="0"/>
              <a:t>สื่อมวลชนสัมพันธ์หมายถึง การประสานสัมพันธ์ของนักประชาสัมพันธ์นักวิชาการผู้บริหารองค์กรกับสื่อมวลชนในระดับวิชาชีพเพื่อให้การเผยแพร่ข่าวสารและความรู้ของหน่วยงานเป็นที่น่าเชื่อถือในสายตาของสื่อมวลชนเพื่อเผยแพร่สู่สาธารณชนอย่างมืออาชีพต่อไป</a:t>
            </a:r>
            <a:endParaRPr lang="th-TH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79208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</a:rPr>
              <a:t>หลักการบริหารงานสื่อมวลชนสัมพันธ์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6288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742950" indent="-742950">
              <a:buClr>
                <a:srgbClr val="FFC000"/>
              </a:buClr>
              <a:buFont typeface="+mj-lt"/>
              <a:buAutoNum type="arabicPeriod"/>
            </a:pPr>
            <a:r>
              <a:rPr lang="th-TH" sz="3600" b="1" dirty="0" smtClean="0"/>
              <a:t>บริหารฐานข้อมูลรายชื่อที่อยู่และวิธีการติดต่อกับสื่อมวลชนทุกแขนง</a:t>
            </a:r>
          </a:p>
          <a:p>
            <a:pPr marL="742950" indent="-742950">
              <a:buClr>
                <a:srgbClr val="FFC000"/>
              </a:buClr>
              <a:buFont typeface="+mj-lt"/>
              <a:buAutoNum type="arabicPeriod"/>
            </a:pPr>
            <a:r>
              <a:rPr lang="th-TH" sz="3600" b="1" dirty="0" smtClean="0"/>
              <a:t>ให้เกียรติสื่อโดยเสมอกัน</a:t>
            </a:r>
          </a:p>
          <a:p>
            <a:pPr marL="742950" indent="-742950">
              <a:buClr>
                <a:srgbClr val="FFC000"/>
              </a:buClr>
              <a:buFont typeface="+mj-lt"/>
              <a:buAutoNum type="arabicPeriod"/>
            </a:pPr>
            <a:r>
              <a:rPr lang="th-TH" sz="3600" b="1" dirty="0" smtClean="0"/>
              <a:t>ให้ความร่วมมือในการสัมภาษณ์</a:t>
            </a:r>
          </a:p>
          <a:p>
            <a:pPr marL="742950" indent="-742950">
              <a:buClr>
                <a:srgbClr val="FFC000"/>
              </a:buClr>
              <a:buFont typeface="+mj-lt"/>
              <a:buAutoNum type="arabicPeriod"/>
            </a:pPr>
            <a:r>
              <a:rPr lang="th-TH" sz="3600" b="1" dirty="0" smtClean="0"/>
              <a:t>ส่งข่าวสารและความรู้ให้สื่ออย่างสม่ำเสมอ</a:t>
            </a:r>
          </a:p>
          <a:p>
            <a:pPr marL="742950" indent="-742950">
              <a:buClr>
                <a:srgbClr val="FFC000"/>
              </a:buClr>
              <a:buFont typeface="+mj-lt"/>
              <a:buAutoNum type="arabicPeriod"/>
            </a:pPr>
            <a:r>
              <a:rPr lang="th-TH" sz="3600" b="1" dirty="0" smtClean="0"/>
              <a:t>ชูประเด็นเหตุการณ์ให้สื่อเห็น</a:t>
            </a:r>
          </a:p>
          <a:p>
            <a:pPr marL="742950" indent="-742950">
              <a:buClr>
                <a:srgbClr val="FFC000"/>
              </a:buClr>
              <a:buFont typeface="+mj-lt"/>
              <a:buAutoNum type="arabicPeriod"/>
            </a:pPr>
            <a:r>
              <a:rPr lang="th-TH" sz="3600" b="1" dirty="0" smtClean="0"/>
              <a:t>ไม่ก้าวก่ายการทำงานของสื่อ</a:t>
            </a:r>
          </a:p>
          <a:p>
            <a:pPr marL="742950" indent="-742950">
              <a:buClr>
                <a:srgbClr val="FFC000"/>
              </a:buClr>
              <a:buFont typeface="+mj-lt"/>
              <a:buAutoNum type="arabicPeriod"/>
            </a:pPr>
            <a:r>
              <a:rPr lang="th-TH" sz="3600" b="1" dirty="0" smtClean="0"/>
              <a:t>หากมีการเสนอข่าวผิดไม่ควรเรียกร้องให้สื่อมาขอโทษหรือแก้ข่าว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62880" y="1340768"/>
            <a:ext cx="8229600" cy="504056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th-TH" sz="3600" b="1" dirty="0" smtClean="0"/>
              <a:t>ชี้แจงและให้ข้อมูลข่าวสารความรู้โดยเร็ว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th-TH" sz="3600" b="1" dirty="0" smtClean="0"/>
              <a:t>อย่าพูดปด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th-TH" sz="3600" b="1" dirty="0" smtClean="0"/>
              <a:t>รักษาความเป็นมิตรกับสื่อมวลชน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th-TH" sz="3600" b="1" dirty="0" smtClean="0"/>
              <a:t>ควรมองการนำเสนอข่าวอย่างเข้าใจรอบด้านเพราะสื่อเป็นตัวแทนของสาธารณชน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th-TH" sz="3600" b="1" dirty="0" smtClean="0"/>
              <a:t>ควรมีการพบปะสังสรรค์ตามความเหมาะสม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th-TH" sz="3600" b="1" dirty="0" smtClean="0"/>
              <a:t>สนับสนุนกิจกรรมของสื่อตามกาลอันควร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th-TH" sz="3600" b="1" dirty="0" smtClean="0"/>
              <a:t>ควรสานสัมพันธ์อย่างต่อเนื่อง</a:t>
            </a: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79208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</a:rPr>
              <a:t>หลักการบริหารงานสื่อมวลชนสัมพันธ์</a:t>
            </a:r>
            <a:endParaRPr lang="th-TH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571472" y="1857364"/>
            <a:ext cx="7858126" cy="1200151"/>
            <a:chOff x="1248" y="1188"/>
            <a:chExt cx="4950" cy="756"/>
          </a:xfrm>
        </p:grpSpPr>
        <p:sp>
          <p:nvSpPr>
            <p:cNvPr id="65583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5584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สังเกตการณ์สภาพแวดล้อม</a:t>
              </a:r>
            </a:p>
            <a:p>
              <a:pPr eaLnBrk="0" hangingPunct="0"/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(surveillance of the environment)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65586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65587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88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89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0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1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2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3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4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5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65596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  <p:sp>
        <p:nvSpPr>
          <p:cNvPr id="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6" y="142852"/>
            <a:ext cx="8553480" cy="947721"/>
          </a:xfrm>
          <a:solidFill>
            <a:schemeClr val="accent1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th-TH" sz="6000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บทบาทหน้าที่ของ</a:t>
            </a:r>
            <a:r>
              <a:rPr lang="th-TH" sz="6000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สื่อมวลชน</a:t>
            </a:r>
            <a:endParaRPr lang="en-US" sz="6000" b="1" dirty="0">
              <a:solidFill>
                <a:srgbClr val="3333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86644" y="1000108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ฮา</a:t>
            </a:r>
            <a:r>
              <a:rPr lang="th-TH" dirty="0" err="1" smtClean="0"/>
              <a:t>โรลด์</a:t>
            </a:r>
            <a:r>
              <a:rPr lang="th-TH" dirty="0" smtClean="0"/>
              <a:t> </a:t>
            </a:r>
            <a:r>
              <a:rPr lang="th-TH" dirty="0" err="1" smtClean="0"/>
              <a:t>ลาสเวลล์</a:t>
            </a:r>
            <a:endParaRPr lang="th-TH" dirty="0"/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571472" y="3357562"/>
            <a:ext cx="7858126" cy="1200151"/>
            <a:chOff x="1248" y="1188"/>
            <a:chExt cx="4950" cy="756"/>
          </a:xfrm>
        </p:grpSpPr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ประสานสัมพันธ์ส่วนต่างๆ ของสังคมให้รวมตัวกันอยู่ได้</a:t>
              </a:r>
            </a:p>
            <a:p>
              <a:pPr eaLnBrk="0" hangingPunct="0"/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(correlation of the </a:t>
              </a:r>
              <a:r>
                <a:rPr lang="en-US" sz="3600" b="1" dirty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p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orts)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42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43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4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5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6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7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8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49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50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51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41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571472" y="4857760"/>
            <a:ext cx="7858126" cy="1200151"/>
            <a:chOff x="1248" y="1188"/>
            <a:chExt cx="4950" cy="756"/>
          </a:xfrm>
        </p:grpSpPr>
        <p:sp>
          <p:nvSpPr>
            <p:cNvPr id="53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4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ถ่ายทอดมรดกทางสังคม</a:t>
              </a:r>
            </a:p>
            <a:p>
              <a:pPr eaLnBrk="0" hangingPunct="0"/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(transmission of social </a:t>
              </a:r>
              <a:r>
                <a:rPr lang="en-US" sz="3600" b="1" dirty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i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nheritance)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9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58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59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0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1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2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3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4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7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8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57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571472" y="1857364"/>
            <a:ext cx="7858126" cy="646113"/>
            <a:chOff x="1248" y="1188"/>
            <a:chExt cx="4950" cy="407"/>
          </a:xfrm>
        </p:grpSpPr>
        <p:sp>
          <p:nvSpPr>
            <p:cNvPr id="65583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5584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บทบาทช่วยเสริมสร้างสถานภาพทางสังคม</a:t>
              </a:r>
            </a:p>
          </p:txBody>
        </p:sp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65586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65587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88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89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0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1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2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3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4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5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65596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6979937" y="1000108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ลา</a:t>
            </a:r>
            <a:r>
              <a:rPr lang="th-TH" dirty="0" err="1" smtClean="0"/>
              <a:t>ซาสเฟลด์</a:t>
            </a:r>
            <a:r>
              <a:rPr lang="th-TH" dirty="0" smtClean="0"/>
              <a:t> และ </a:t>
            </a:r>
            <a:r>
              <a:rPr lang="th-TH" dirty="0" err="1" smtClean="0"/>
              <a:t>เมอร์</a:t>
            </a:r>
            <a:r>
              <a:rPr lang="th-TH" dirty="0" smtClean="0"/>
              <a:t>ตัน</a:t>
            </a:r>
            <a:endParaRPr lang="th-TH" dirty="0"/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571472" y="3071810"/>
            <a:ext cx="7858126" cy="1200151"/>
            <a:chOff x="1248" y="1188"/>
            <a:chExt cx="4950" cy="756"/>
          </a:xfrm>
        </p:grpSpPr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บทบาทช่วยควบคุมพฤติกรรมทางสังคมให้อยู่ในกรอบจริยธรรม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42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43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4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5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6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7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48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49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50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51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41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55" name="รูปภาพ 54" descr="m3700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546249"/>
            <a:ext cx="3500430" cy="4156195"/>
          </a:xfrm>
          <a:prstGeom prst="rect">
            <a:avLst/>
          </a:prstGeom>
        </p:spPr>
      </p:pic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6" y="142852"/>
            <a:ext cx="8553480" cy="947721"/>
          </a:xfrm>
          <a:solidFill>
            <a:schemeClr val="accent1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th-TH" sz="6000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บทบาทหน้าที่ของ</a:t>
            </a:r>
            <a:r>
              <a:rPr lang="th-TH" sz="6000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สื่อมวลชน</a:t>
            </a:r>
            <a:endParaRPr lang="en-US" sz="6000" b="1" dirty="0">
              <a:solidFill>
                <a:srgbClr val="3333CC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142976" y="1500174"/>
            <a:ext cx="5715001" cy="646113"/>
            <a:chOff x="1248" y="1188"/>
            <a:chExt cx="3600" cy="407"/>
          </a:xfrm>
        </p:grpSpPr>
        <p:sp>
          <p:nvSpPr>
            <p:cNvPr id="65583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5584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312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การระดมสรรพกำลัง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(mobilization)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65586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65587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88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89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0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1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2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3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4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5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65596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  <p:sp>
        <p:nvSpPr>
          <p:cNvPr id="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6" y="123825"/>
            <a:ext cx="8553480" cy="590531"/>
          </a:xfrm>
          <a:solidFill>
            <a:schemeClr val="accent1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th-TH" sz="3200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บทบาทหน้าที่ของสื่อมวลชนตามหลักการของ </a:t>
            </a:r>
            <a:r>
              <a:rPr lang="en-US" sz="3200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Denis </a:t>
            </a:r>
            <a:r>
              <a:rPr lang="en-US" sz="3200" b="1" dirty="0" err="1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Mcquail</a:t>
            </a:r>
            <a:r>
              <a:rPr lang="en-US" sz="3200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 1983 </a:t>
            </a:r>
            <a:r>
              <a:rPr lang="th-TH" sz="3200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(เพิ่มเติม)</a:t>
            </a:r>
            <a:endParaRPr lang="en-US" sz="3200" b="1" dirty="0">
              <a:solidFill>
                <a:srgbClr val="3333CC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1142976" y="2497135"/>
            <a:ext cx="5715001" cy="646113"/>
            <a:chOff x="1248" y="1188"/>
            <a:chExt cx="3600" cy="407"/>
          </a:xfrm>
        </p:grpSpPr>
        <p:sp>
          <p:nvSpPr>
            <p:cNvPr id="84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5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312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การแปลความหมาย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(interpretation)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89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1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2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3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4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5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96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97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98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88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99" name="รูปภาพ 98" descr="M0148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644361"/>
            <a:ext cx="3314266" cy="3213639"/>
          </a:xfrm>
          <a:prstGeom prst="rect">
            <a:avLst/>
          </a:prstGeom>
        </p:spPr>
      </p:pic>
      <p:pic>
        <p:nvPicPr>
          <p:cNvPr id="101" name="รูปภาพ 100" descr="201949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6570" y="2857496"/>
            <a:ext cx="3827429" cy="400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571472" y="1428736"/>
            <a:ext cx="7858126" cy="646113"/>
            <a:chOff x="1248" y="1188"/>
            <a:chExt cx="4950" cy="407"/>
          </a:xfrm>
        </p:grpSpPr>
        <p:sp>
          <p:nvSpPr>
            <p:cNvPr id="65583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5584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การให้ข่าวสาร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(information)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65586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65587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88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89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0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1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65592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3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4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65595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65596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  <p:sp>
        <p:nvSpPr>
          <p:cNvPr id="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3825"/>
            <a:ext cx="8553480" cy="1233473"/>
          </a:xfrm>
          <a:solidFill>
            <a:schemeClr val="accent1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th-TH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บทบาทหน้าที่ตามความเห็นของคณะกรรมการ</a:t>
            </a:r>
            <a:br>
              <a:rPr lang="th-TH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Mc Bride commission </a:t>
            </a:r>
            <a:r>
              <a:rPr lang="th-TH" b="1" dirty="0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ของ </a:t>
            </a:r>
            <a:r>
              <a:rPr lang="en-US" b="1" dirty="0" err="1" smtClean="0">
                <a:solidFill>
                  <a:srgbClr val="3333CC"/>
                </a:solidFill>
                <a:latin typeface="Angsana New" pitchFamily="18" charset="-34"/>
                <a:cs typeface="Angsana New" pitchFamily="18" charset="-34"/>
              </a:rPr>
              <a:t>Unesco</a:t>
            </a:r>
            <a:endParaRPr lang="en-US" b="1" dirty="0">
              <a:solidFill>
                <a:srgbClr val="3333CC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571472" y="2071678"/>
            <a:ext cx="7858126" cy="646113"/>
            <a:chOff x="1248" y="1188"/>
            <a:chExt cx="4950" cy="407"/>
          </a:xfrm>
        </p:grpSpPr>
        <p:sp>
          <p:nvSpPr>
            <p:cNvPr id="55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6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การให้ความรู้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(education)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72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73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74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75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76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77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78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79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80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81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71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2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571472" y="2714620"/>
            <a:ext cx="7858126" cy="646113"/>
            <a:chOff x="1248" y="1188"/>
            <a:chExt cx="4950" cy="407"/>
          </a:xfrm>
        </p:grpSpPr>
        <p:sp>
          <p:nvSpPr>
            <p:cNvPr id="83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4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การกระตุ้นเร้า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(motivation)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9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88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89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0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1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2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3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94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95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96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97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87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3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571472" y="3357562"/>
            <a:ext cx="7858126" cy="646113"/>
            <a:chOff x="1248" y="1188"/>
            <a:chExt cx="4950" cy="407"/>
          </a:xfrm>
        </p:grpSpPr>
        <p:sp>
          <p:nvSpPr>
            <p:cNvPr id="99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0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การถกเถียงและอภิปราย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(debate and Discussion)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12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13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104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105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06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07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08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09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10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11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12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13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103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4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571472" y="4000504"/>
            <a:ext cx="7858126" cy="646113"/>
            <a:chOff x="1248" y="1188"/>
            <a:chExt cx="4950" cy="407"/>
          </a:xfrm>
        </p:grpSpPr>
        <p:sp>
          <p:nvSpPr>
            <p:cNvPr id="115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6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การสังคมกร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(socialization)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16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120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121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22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23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24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25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26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27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28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29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119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5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76"/>
          <p:cNvGrpSpPr>
            <a:grpSpLocks/>
          </p:cNvGrpSpPr>
          <p:nvPr/>
        </p:nvGrpSpPr>
        <p:grpSpPr bwMode="auto">
          <a:xfrm>
            <a:off x="571472" y="4643446"/>
            <a:ext cx="7858126" cy="646113"/>
            <a:chOff x="1248" y="1188"/>
            <a:chExt cx="4950" cy="407"/>
          </a:xfrm>
        </p:grpSpPr>
        <p:sp>
          <p:nvSpPr>
            <p:cNvPr id="131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2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การประสานสามัคคี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en-US" sz="3600" b="1" dirty="0" err="1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i</a:t>
              </a:r>
              <a:r>
                <a:rPr lang="en-US" sz="3600" b="1" dirty="0" err="1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ntergration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19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136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137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38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39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40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41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42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43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44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45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135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6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" name="Group 76"/>
          <p:cNvGrpSpPr>
            <a:grpSpLocks/>
          </p:cNvGrpSpPr>
          <p:nvPr/>
        </p:nvGrpSpPr>
        <p:grpSpPr bwMode="auto">
          <a:xfrm>
            <a:off x="571472" y="5286388"/>
            <a:ext cx="7858126" cy="646113"/>
            <a:chOff x="1248" y="1188"/>
            <a:chExt cx="4950" cy="407"/>
          </a:xfrm>
        </p:grpSpPr>
        <p:sp>
          <p:nvSpPr>
            <p:cNvPr id="147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8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การส่งเสริมวัฒนธรรม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(cultural promotion)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21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152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153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54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55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56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57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58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59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60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61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151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7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3" name="Group 76"/>
          <p:cNvGrpSpPr>
            <a:grpSpLocks/>
          </p:cNvGrpSpPr>
          <p:nvPr/>
        </p:nvGrpSpPr>
        <p:grpSpPr bwMode="auto">
          <a:xfrm>
            <a:off x="571472" y="5929330"/>
            <a:ext cx="7858126" cy="646113"/>
            <a:chOff x="1248" y="1188"/>
            <a:chExt cx="4950" cy="407"/>
          </a:xfrm>
        </p:grpSpPr>
        <p:sp>
          <p:nvSpPr>
            <p:cNvPr id="163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4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447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th-TH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การให้ความบันเทิง </a:t>
              </a:r>
              <a:r>
                <a:rPr lang="en-US" sz="3600" b="1" dirty="0" smtClean="0">
                  <a:solidFill>
                    <a:schemeClr val="tx2"/>
                  </a:solidFill>
                  <a:latin typeface="Angsana New" pitchFamily="18" charset="-34"/>
                  <a:cs typeface="Angsana New" pitchFamily="18" charset="-34"/>
                </a:rPr>
                <a:t>(entertainment)</a:t>
              </a:r>
              <a:endParaRPr lang="en-US" sz="36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24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25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168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169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70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71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72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73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th-TH"/>
                </a:p>
              </p:txBody>
            </p:sp>
            <p:sp>
              <p:nvSpPr>
                <p:cNvPr id="174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75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76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  <p:sp>
              <p:nvSpPr>
                <p:cNvPr id="177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167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 smtClean="0">
                    <a:solidFill>
                      <a:srgbClr val="000000"/>
                    </a:solidFill>
                  </a:rPr>
                  <a:t>8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ถไฟใต้ดิน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รถไฟใต้ดิน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รถไฟใต้ดิน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332</TotalTime>
  <Words>441</Words>
  <Application>Microsoft Office PowerPoint</Application>
  <PresentationFormat>นำเสนอทางหน้าจอ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รถไฟใต้ดิน</vt:lpstr>
      <vt:lpstr>ภาพนิ่ง 1</vt:lpstr>
      <vt:lpstr>สื่อมวลชนสัมพันธ์ (Media Relations)</vt:lpstr>
      <vt:lpstr>หลักการบริหารงานสื่อมวลชนสัมพันธ์</vt:lpstr>
      <vt:lpstr>หลักการบริหารงานสื่อมวลชนสัมพันธ์</vt:lpstr>
      <vt:lpstr>บทบาทหน้าที่ของสื่อมวลชน</vt:lpstr>
      <vt:lpstr>บทบาทหน้าที่ของสื่อมวลชน</vt:lpstr>
      <vt:lpstr>บทบาทหน้าที่ของสื่อมวลชนตามหลักการของ Denis Mcquail 1983 (เพิ่มเติม)</vt:lpstr>
      <vt:lpstr>บทบาทหน้าที่ตามความเห็นของคณะกรรมการ Mc Bride commission ของ Unesco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VISION AND HEALTH PARADIGM</dc:title>
  <dc:creator>sp</dc:creator>
  <cp:lastModifiedBy>Com</cp:lastModifiedBy>
  <cp:revision>22</cp:revision>
  <dcterms:created xsi:type="dcterms:W3CDTF">2013-01-22T02:04:17Z</dcterms:created>
  <dcterms:modified xsi:type="dcterms:W3CDTF">2013-01-22T08:04:46Z</dcterms:modified>
</cp:coreProperties>
</file>