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84" r:id="rId2"/>
    <p:sldId id="283" r:id="rId3"/>
    <p:sldId id="290" r:id="rId4"/>
    <p:sldId id="286" r:id="rId5"/>
    <p:sldId id="292" r:id="rId6"/>
    <p:sldId id="291" r:id="rId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DDDDD"/>
    <a:srgbClr val="C0C0C0"/>
    <a:srgbClr val="EAEAEA"/>
    <a:srgbClr val="000000"/>
    <a:srgbClr val="46ACAE"/>
    <a:srgbClr val="7EA5D0"/>
    <a:srgbClr val="6E81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95" autoAdjust="0"/>
    <p:restoredTop sz="94660" autoAdjust="0"/>
  </p:normalViewPr>
  <p:slideViewPr>
    <p:cSldViewPr>
      <p:cViewPr varScale="1">
        <p:scale>
          <a:sx n="70" d="100"/>
          <a:sy n="70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1A18B-DFF9-467E-AE4C-BE481C991A86}" type="datetimeFigureOut">
              <a:rPr lang="th-TH" smtClean="0"/>
              <a:pPr/>
              <a:t>02/07/55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17F63-5275-49AA-996D-CA38D99BE80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3655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99E91037-F62E-42DC-BCFD-C38F1E6EE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239000" y="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CC0000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3FF7F-F4F0-466A-A4B9-1F78C0051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715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715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2D93-364D-4B31-AFFC-B2CEA6BCC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563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162800" y="152400"/>
            <a:ext cx="175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4290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9935F1C-8CF4-4E38-948B-74888D8F9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8B8C1-20E0-44B3-B542-ACCF8ADD3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B94B-F372-401D-98B3-B29B00F3C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501A-C39D-423D-A3CB-7C0BB4F4C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A1339-3159-4060-A3E0-6E0FFE4CDB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C76D7-E829-40C7-8C72-227895F37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78646-C460-4789-9AFA-5D0563C1D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6EE7-22D7-4F71-BA5F-28CCE9107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619A8-B491-45B3-9DA8-E8BC11245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6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62800" y="152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556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99CAFFBC-FAF2-41E6-8CA8-312EC5792F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0" y="1143000"/>
            <a:ext cx="7086600" cy="22225"/>
            <a:chOff x="0" y="720"/>
            <a:chExt cx="4464" cy="14"/>
          </a:xfrm>
        </p:grpSpPr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flipH="1">
              <a:off x="0" y="720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0" y="734"/>
              <a:ext cx="19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template_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034"/>
            <a:ext cx="9144002" cy="682680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246694"/>
            <a:ext cx="8352928" cy="108255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r>
              <a:rPr lang="th-TH" sz="48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บุคลิกภาพภายใน </a:t>
            </a:r>
            <a:r>
              <a:rPr lang="en-US" sz="48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Internal Personality</a:t>
            </a:r>
            <a:endParaRPr lang="th-TH" sz="48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12880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19AD74-A0F1-497D-B84C-DA40D0006816}" type="slidenum">
              <a:rPr lang="en-US"/>
              <a:pPr>
                <a:defRPr/>
              </a:pPr>
              <a:t>1</a:t>
            </a:fld>
            <a:endParaRPr lang="th-TH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0125" y="1412776"/>
            <a:ext cx="3392488" cy="620170"/>
          </a:xfrm>
          <a:prstGeom prst="rect">
            <a:avLst/>
          </a:prstGeom>
          <a:solidFill>
            <a:srgbClr val="FFC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th-TH" b="1" dirty="0">
                <a:solidFill>
                  <a:srgbClr val="0070C0"/>
                </a:solidFill>
              </a:rPr>
              <a:t>วิทยากร</a:t>
            </a:r>
          </a:p>
          <a:p>
            <a:pPr algn="ctr">
              <a:lnSpc>
                <a:spcPct val="70000"/>
              </a:lnSpc>
            </a:pPr>
            <a:r>
              <a:rPr lang="th-TH" sz="2800" b="1" dirty="0">
                <a:solidFill>
                  <a:srgbClr val="0070C0"/>
                </a:solidFill>
              </a:rPr>
              <a:t>วุฒิพงศ์  ถายะ</a:t>
            </a:r>
            <a:r>
              <a:rPr lang="th-TH" sz="2800" b="1" dirty="0" err="1">
                <a:solidFill>
                  <a:srgbClr val="0070C0"/>
                </a:solidFill>
              </a:rPr>
              <a:t>พิงค์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84324" y="2204864"/>
            <a:ext cx="3635747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1. ประกาศนียบัตรวิชาการพยาบาล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  ผดุงครรภ์และการพยาบาลจิตเวช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ศษ.บ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(สุขศึกษา)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นศ.บ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(การประชาสัมพันธ์)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บธ.บ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(การตลาด)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ศศ.ม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(นิเทศศาสตร์)</a:t>
            </a:r>
          </a:p>
          <a:p>
            <a:pPr>
              <a:lnSpc>
                <a:spcPct val="90000"/>
              </a:lnSpc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ศน.ม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(พุทธศาสนาและปรัชญา)</a:t>
            </a:r>
          </a:p>
        </p:txBody>
      </p:sp>
      <p:pic>
        <p:nvPicPr>
          <p:cNvPr id="10" name="รูปภาพ 9" descr="CRK_7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58379"/>
            <a:ext cx="2894305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43608" y="4581128"/>
            <a:ext cx="3839513" cy="19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อาจารย์พิเศษบัณฑิตวิทยาลัย</a:t>
            </a:r>
          </a:p>
          <a:p>
            <a:pPr>
              <a:lnSpc>
                <a:spcPct val="95000"/>
              </a:lnSpc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คณะสารสนเทศและการสื่อสาร มหาวิทยาลัยแม่</a:t>
            </a:r>
            <a:r>
              <a:rPr lang="th-TH" sz="2000" b="1" dirty="0" err="1">
                <a:latin typeface="Angsana New" pitchFamily="18" charset="-34"/>
                <a:cs typeface="Angsana New" pitchFamily="18" charset="-34"/>
              </a:rPr>
              <a:t>โจ้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5000"/>
              </a:lnSpc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ปรึกษาฝ่ายการตลาดมหาวิทยาลัย</a:t>
            </a:r>
            <a:r>
              <a:rPr lang="th-TH" sz="2000" b="1" dirty="0" err="1">
                <a:latin typeface="Angsana New" pitchFamily="18" charset="-34"/>
                <a:cs typeface="Angsana New" pitchFamily="18" charset="-34"/>
              </a:rPr>
              <a:t>นอร์ท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-เชียงใหม่</a:t>
            </a:r>
          </a:p>
          <a:p>
            <a:pPr>
              <a:lnSpc>
                <a:spcPct val="95000"/>
              </a:lnSpc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หัวหน้าฝ่ายสุขศึกษาและประชาสัมพันธ์ </a:t>
            </a:r>
            <a:r>
              <a:rPr lang="th-TH" sz="2000" b="1" dirty="0" err="1">
                <a:latin typeface="Angsana New" pitchFamily="18" charset="-34"/>
                <a:cs typeface="Angsana New" pitchFamily="18" charset="-34"/>
              </a:rPr>
              <a:t>ร.พ.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สวนปรุง</a:t>
            </a:r>
          </a:p>
          <a:p>
            <a:pPr>
              <a:lnSpc>
                <a:spcPct val="95000"/>
              </a:lnSpc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โทรศัพท์ 053-280228-46 ต่อ 222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089-5601159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427985" y="5832865"/>
            <a:ext cx="4464496" cy="680956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th-TH" sz="2000" b="1" dirty="0"/>
              <a:t>นักคิด นักเขียน จากสำนักพิมพ์แห่งจุฬาลงกรณ์มหาวิทยาลัย</a:t>
            </a:r>
          </a:p>
          <a:p>
            <a:pPr algn="ctr">
              <a:lnSpc>
                <a:spcPct val="95000"/>
              </a:lnSpc>
            </a:pPr>
            <a:r>
              <a:rPr lang="th-TH" sz="2000" b="1" dirty="0"/>
              <a:t>สำนักพิมพ์มติชน และสำนักพิมพ์อัมริ</a:t>
            </a:r>
            <a:r>
              <a:rPr lang="th-TH" sz="2000" b="1" dirty="0" err="1"/>
              <a:t>นทร์</a:t>
            </a:r>
            <a:r>
              <a:rPr lang="th-TH" sz="2000" b="1" dirty="0"/>
              <a:t>ธรรมะ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" y="360437"/>
            <a:ext cx="6995120" cy="692299"/>
          </a:xfrm>
          <a:solidFill>
            <a:srgbClr val="FFFF00"/>
          </a:solidFill>
          <a:ln w="28575">
            <a:solidFill>
              <a:srgbClr val="CC0000"/>
            </a:solidFill>
          </a:ln>
        </p:spPr>
        <p:txBody>
          <a:bodyPr/>
          <a:lstStyle/>
          <a:p>
            <a:pPr algn="ctr"/>
            <a:r>
              <a:rPr lang="th-TH" sz="5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บุคลิกภาพภายในหมายถึง</a:t>
            </a:r>
            <a:endParaRPr lang="en-US" sz="5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37393" y="1340768"/>
            <a:ext cx="7546975" cy="4352925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h-TH" sz="4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สภาวะภายในตัวตนของบุคคลที่มีผลต่อการ  ดำรงชีวิตทั้งความคิดการสื่อสารและการแสดงออกต่างๆ อย่างสัมพันธ์ เชื่อมโยง มีผลต่อความสุขและความสำเร็จในการดำรงชีวิต</a:t>
            </a:r>
            <a:endParaRPr lang="en-US" sz="40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รูปภาพ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933056"/>
            <a:ext cx="4032448" cy="2308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รูปภาพ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89040"/>
            <a:ext cx="2503165" cy="2503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35080" cy="779587"/>
          </a:xfrm>
          <a:solidFill>
            <a:srgbClr val="FFC000"/>
          </a:solidFill>
          <a:ln w="28575"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th-TH" sz="4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องค์ประกอบของบุคลิกภาพภายใน</a:t>
            </a:r>
            <a:endParaRPr lang="th-TH" sz="4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AutoShape 84"/>
          <p:cNvSpPr>
            <a:spLocks noChangeArrowheads="1"/>
          </p:cNvSpPr>
          <p:nvPr/>
        </p:nvSpPr>
        <p:spPr bwMode="gray">
          <a:xfrm>
            <a:off x="1352600" y="1315815"/>
            <a:ext cx="2067272" cy="457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971600" y="1196752"/>
            <a:ext cx="685800" cy="685800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gray">
          <a:xfrm>
            <a:off x="1719313" y="1270501"/>
            <a:ext cx="170055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ความคิด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gray">
          <a:xfrm>
            <a:off x="1125588" y="129517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AutoShape 89"/>
          <p:cNvSpPr>
            <a:spLocks noChangeArrowheads="1"/>
          </p:cNvSpPr>
          <p:nvPr/>
        </p:nvSpPr>
        <p:spPr bwMode="gray">
          <a:xfrm>
            <a:off x="1352601" y="1963887"/>
            <a:ext cx="314739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AutoShape 90"/>
          <p:cNvSpPr>
            <a:spLocks noChangeArrowheads="1"/>
          </p:cNvSpPr>
          <p:nvPr/>
        </p:nvSpPr>
        <p:spPr bwMode="gray">
          <a:xfrm>
            <a:off x="971600" y="1844824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gray">
          <a:xfrm>
            <a:off x="1725663" y="1916832"/>
            <a:ext cx="270232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200" b="1" dirty="0" smtClean="0">
                <a:solidFill>
                  <a:schemeClr val="bg1"/>
                </a:solidFill>
              </a:rPr>
              <a:t>อารมณ์ + ความรู้สึก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 Box 92"/>
          <p:cNvSpPr txBox="1">
            <a:spLocks noChangeArrowheads="1"/>
          </p:cNvSpPr>
          <p:nvPr/>
        </p:nvSpPr>
        <p:spPr bwMode="gray">
          <a:xfrm>
            <a:off x="1125588" y="19432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AutoShape 94"/>
          <p:cNvSpPr>
            <a:spLocks noChangeArrowheads="1"/>
          </p:cNvSpPr>
          <p:nvPr/>
        </p:nvSpPr>
        <p:spPr bwMode="gray">
          <a:xfrm>
            <a:off x="1352600" y="2611959"/>
            <a:ext cx="1563216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7" name="AutoShape 95"/>
          <p:cNvSpPr>
            <a:spLocks noChangeArrowheads="1"/>
          </p:cNvSpPr>
          <p:nvPr/>
        </p:nvSpPr>
        <p:spPr bwMode="gray">
          <a:xfrm>
            <a:off x="971600" y="2492896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Text Box 96"/>
          <p:cNvSpPr txBox="1">
            <a:spLocks noChangeArrowheads="1"/>
          </p:cNvSpPr>
          <p:nvPr/>
        </p:nvSpPr>
        <p:spPr bwMode="gray">
          <a:xfrm>
            <a:off x="1719313" y="2492896"/>
            <a:ext cx="98047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สมาธิ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 Box 97"/>
          <p:cNvSpPr txBox="1">
            <a:spLocks noChangeArrowheads="1"/>
          </p:cNvSpPr>
          <p:nvPr/>
        </p:nvSpPr>
        <p:spPr bwMode="gray">
          <a:xfrm>
            <a:off x="1125588" y="2591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AutoShape 99"/>
          <p:cNvSpPr>
            <a:spLocks noChangeArrowheads="1"/>
          </p:cNvSpPr>
          <p:nvPr/>
        </p:nvSpPr>
        <p:spPr bwMode="gray">
          <a:xfrm>
            <a:off x="1352600" y="3260031"/>
            <a:ext cx="1059160" cy="457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AutoShape 100"/>
          <p:cNvSpPr>
            <a:spLocks noChangeArrowheads="1"/>
          </p:cNvSpPr>
          <p:nvPr/>
        </p:nvSpPr>
        <p:spPr bwMode="gray">
          <a:xfrm>
            <a:off x="971600" y="3140968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gray">
          <a:xfrm>
            <a:off x="1719313" y="3192945"/>
            <a:ext cx="69244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สติ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4" name="Text Box 102"/>
          <p:cNvSpPr txBox="1">
            <a:spLocks noChangeArrowheads="1"/>
          </p:cNvSpPr>
          <p:nvPr/>
        </p:nvSpPr>
        <p:spPr bwMode="gray">
          <a:xfrm>
            <a:off x="1125588" y="323939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gray">
          <a:xfrm>
            <a:off x="1370856" y="3870377"/>
            <a:ext cx="226504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7" name="AutoShape 100"/>
          <p:cNvSpPr>
            <a:spLocks noChangeArrowheads="1"/>
          </p:cNvSpPr>
          <p:nvPr/>
        </p:nvSpPr>
        <p:spPr bwMode="gray">
          <a:xfrm>
            <a:off x="989856" y="3751314"/>
            <a:ext cx="685800" cy="685800"/>
          </a:xfrm>
          <a:prstGeom prst="diamond">
            <a:avLst/>
          </a:prstGeom>
          <a:solidFill>
            <a:srgbClr val="00B05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8" name="Text Box 101"/>
          <p:cNvSpPr txBox="1">
            <a:spLocks noChangeArrowheads="1"/>
          </p:cNvSpPr>
          <p:nvPr/>
        </p:nvSpPr>
        <p:spPr bwMode="gray">
          <a:xfrm>
            <a:off x="1753444" y="3789040"/>
            <a:ext cx="173843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การตัดสินใจ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Text Box 102"/>
          <p:cNvSpPr txBox="1">
            <a:spLocks noChangeArrowheads="1"/>
          </p:cNvSpPr>
          <p:nvPr/>
        </p:nvSpPr>
        <p:spPr bwMode="gray">
          <a:xfrm>
            <a:off x="1142256" y="3849739"/>
            <a:ext cx="355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AutoShape 99"/>
          <p:cNvSpPr>
            <a:spLocks noChangeArrowheads="1"/>
          </p:cNvSpPr>
          <p:nvPr/>
        </p:nvSpPr>
        <p:spPr bwMode="gray">
          <a:xfrm>
            <a:off x="1370980" y="4484167"/>
            <a:ext cx="2480940" cy="457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32" name="AutoShape 100"/>
          <p:cNvSpPr>
            <a:spLocks noChangeArrowheads="1"/>
          </p:cNvSpPr>
          <p:nvPr/>
        </p:nvSpPr>
        <p:spPr bwMode="gray">
          <a:xfrm>
            <a:off x="989980" y="4365104"/>
            <a:ext cx="685800" cy="685800"/>
          </a:xfrm>
          <a:prstGeom prst="diamond">
            <a:avLst/>
          </a:prstGeom>
          <a:solidFill>
            <a:srgbClr val="7030A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33" name="Text Box 101"/>
          <p:cNvSpPr txBox="1">
            <a:spLocks noChangeArrowheads="1"/>
          </p:cNvSpPr>
          <p:nvPr/>
        </p:nvSpPr>
        <p:spPr bwMode="gray">
          <a:xfrm>
            <a:off x="1753468" y="4365104"/>
            <a:ext cx="21704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ความผูกพัน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4" name="Text Box 102"/>
          <p:cNvSpPr txBox="1">
            <a:spLocks noChangeArrowheads="1"/>
          </p:cNvSpPr>
          <p:nvPr/>
        </p:nvSpPr>
        <p:spPr bwMode="gray">
          <a:xfrm>
            <a:off x="1142086" y="446352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AutoShape 99"/>
          <p:cNvSpPr>
            <a:spLocks noChangeArrowheads="1"/>
          </p:cNvSpPr>
          <p:nvPr/>
        </p:nvSpPr>
        <p:spPr bwMode="gray">
          <a:xfrm>
            <a:off x="1370980" y="5132239"/>
            <a:ext cx="248094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50000"/>
              <a:lumOff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36" name="AutoShape 100"/>
          <p:cNvSpPr>
            <a:spLocks noChangeArrowheads="1"/>
          </p:cNvSpPr>
          <p:nvPr/>
        </p:nvSpPr>
        <p:spPr bwMode="gray">
          <a:xfrm>
            <a:off x="989980" y="5013176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37" name="Text Box 101"/>
          <p:cNvSpPr txBox="1">
            <a:spLocks noChangeArrowheads="1"/>
          </p:cNvSpPr>
          <p:nvPr/>
        </p:nvSpPr>
        <p:spPr bwMode="gray">
          <a:xfrm>
            <a:off x="1753468" y="5085184"/>
            <a:ext cx="202644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ความสัมพันธ์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8" name="Text Box 102"/>
          <p:cNvSpPr txBox="1">
            <a:spLocks noChangeArrowheads="1"/>
          </p:cNvSpPr>
          <p:nvPr/>
        </p:nvSpPr>
        <p:spPr bwMode="gray">
          <a:xfrm>
            <a:off x="1142086" y="51116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AutoShape 99"/>
          <p:cNvSpPr>
            <a:spLocks noChangeArrowheads="1"/>
          </p:cNvSpPr>
          <p:nvPr/>
        </p:nvSpPr>
        <p:spPr bwMode="gray">
          <a:xfrm>
            <a:off x="1370980" y="5780311"/>
            <a:ext cx="248094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AutoShape 100"/>
          <p:cNvSpPr>
            <a:spLocks noChangeArrowheads="1"/>
          </p:cNvSpPr>
          <p:nvPr/>
        </p:nvSpPr>
        <p:spPr bwMode="gray">
          <a:xfrm>
            <a:off x="989980" y="5661248"/>
            <a:ext cx="685800" cy="685800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1" name="Text Box 101"/>
          <p:cNvSpPr txBox="1">
            <a:spLocks noChangeArrowheads="1"/>
          </p:cNvSpPr>
          <p:nvPr/>
        </p:nvSpPr>
        <p:spPr bwMode="gray">
          <a:xfrm>
            <a:off x="1753468" y="5661248"/>
            <a:ext cx="18824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solidFill>
                  <a:schemeClr val="bg1"/>
                </a:solidFill>
              </a:rPr>
              <a:t>คุณธรรม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2" name="Text Box 102"/>
          <p:cNvSpPr txBox="1">
            <a:spLocks noChangeArrowheads="1"/>
          </p:cNvSpPr>
          <p:nvPr/>
        </p:nvSpPr>
        <p:spPr bwMode="gray">
          <a:xfrm>
            <a:off x="1142086" y="575967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3" name="รูปภาพ 4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62200"/>
            <a:ext cx="4464496" cy="446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/>
      <p:bldP spid="14" grpId="0"/>
      <p:bldP spid="16" grpId="0" animBg="1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/>
      <p:bldP spid="34" grpId="0"/>
      <p:bldP spid="30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987008" cy="56356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h-TH" sz="4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แนวทางการพัฒนาบุคลิกภาพภายใน</a:t>
            </a:r>
            <a:endParaRPr lang="th-TH" sz="4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AutoShape 84"/>
          <p:cNvSpPr>
            <a:spLocks noChangeArrowheads="1"/>
          </p:cNvSpPr>
          <p:nvPr/>
        </p:nvSpPr>
        <p:spPr bwMode="gray">
          <a:xfrm>
            <a:off x="1208584" y="1603847"/>
            <a:ext cx="6387752" cy="457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827584" y="1484784"/>
            <a:ext cx="685800" cy="685800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gray">
          <a:xfrm>
            <a:off x="1565772" y="1589450"/>
            <a:ext cx="60305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ฝึกสติสมาธิในชีวิตประจำวันทั้งทางโลกและทางธรรม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gray">
          <a:xfrm>
            <a:off x="981572" y="15832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AutoShape 89"/>
          <p:cNvSpPr>
            <a:spLocks noChangeArrowheads="1"/>
          </p:cNvSpPr>
          <p:nvPr/>
        </p:nvSpPr>
        <p:spPr bwMode="gray">
          <a:xfrm>
            <a:off x="1216659" y="2442047"/>
            <a:ext cx="3859397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AutoShape 90"/>
          <p:cNvSpPr>
            <a:spLocks noChangeArrowheads="1"/>
          </p:cNvSpPr>
          <p:nvPr/>
        </p:nvSpPr>
        <p:spPr bwMode="gray">
          <a:xfrm>
            <a:off x="827584" y="2322984"/>
            <a:ext cx="700336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gray">
          <a:xfrm>
            <a:off x="1581419" y="2421409"/>
            <a:ext cx="342263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200" b="1" dirty="0" smtClean="0">
                <a:solidFill>
                  <a:schemeClr val="bg1"/>
                </a:solidFill>
              </a:rPr>
              <a:t>ฝึกคิดบวกและคิดสร้างสรรค์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 Box 92"/>
          <p:cNvSpPr txBox="1">
            <a:spLocks noChangeArrowheads="1"/>
          </p:cNvSpPr>
          <p:nvPr/>
        </p:nvSpPr>
        <p:spPr bwMode="gray">
          <a:xfrm>
            <a:off x="984835" y="2421409"/>
            <a:ext cx="36151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827584" y="3161184"/>
            <a:ext cx="4968875" cy="685800"/>
            <a:chOff x="1296" y="1824"/>
            <a:chExt cx="3130" cy="432"/>
          </a:xfrm>
        </p:grpSpPr>
        <p:sp>
          <p:nvSpPr>
            <p:cNvPr id="1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" name="Text Box 96"/>
            <p:cNvSpPr txBox="1">
              <a:spLocks noChangeArrowheads="1"/>
            </p:cNvSpPr>
            <p:nvPr/>
          </p:nvSpPr>
          <p:spPr bwMode="gray">
            <a:xfrm>
              <a:off x="1767" y="1857"/>
              <a:ext cx="265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3200" b="1" dirty="0" smtClean="0">
                  <a:solidFill>
                    <a:schemeClr val="bg1"/>
                  </a:solidFill>
                </a:rPr>
                <a:t>ฝึกพัฒนาความสัมพันธ์ทางสังคม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9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1" name="AutoShape 99"/>
          <p:cNvSpPr>
            <a:spLocks noChangeArrowheads="1"/>
          </p:cNvSpPr>
          <p:nvPr/>
        </p:nvSpPr>
        <p:spPr bwMode="gray">
          <a:xfrm>
            <a:off x="1208584" y="4194647"/>
            <a:ext cx="3363416" cy="457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2" name="AutoShape 100"/>
          <p:cNvSpPr>
            <a:spLocks noChangeArrowheads="1"/>
          </p:cNvSpPr>
          <p:nvPr/>
        </p:nvSpPr>
        <p:spPr bwMode="gray">
          <a:xfrm>
            <a:off x="827584" y="4075584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gray">
          <a:xfrm>
            <a:off x="1591295" y="4149080"/>
            <a:ext cx="283668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200" b="1" dirty="0" smtClean="0">
                <a:solidFill>
                  <a:schemeClr val="bg1"/>
                </a:solidFill>
              </a:rPr>
              <a:t>ฝึกให้เกิดสำนึกคุณธรรม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 Box 102"/>
          <p:cNvSpPr txBox="1">
            <a:spLocks noChangeArrowheads="1"/>
          </p:cNvSpPr>
          <p:nvPr/>
        </p:nvSpPr>
        <p:spPr bwMode="gray">
          <a:xfrm>
            <a:off x="981572" y="41740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gray">
          <a:xfrm>
            <a:off x="1226840" y="5144072"/>
            <a:ext cx="3993232" cy="66119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27" name="AutoShape 100"/>
          <p:cNvSpPr>
            <a:spLocks noChangeArrowheads="1"/>
          </p:cNvSpPr>
          <p:nvPr/>
        </p:nvSpPr>
        <p:spPr bwMode="gray">
          <a:xfrm>
            <a:off x="845840" y="5025009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8" name="Text Box 101"/>
          <p:cNvSpPr txBox="1">
            <a:spLocks noChangeArrowheads="1"/>
          </p:cNvSpPr>
          <p:nvPr/>
        </p:nvSpPr>
        <p:spPr bwMode="gray">
          <a:xfrm>
            <a:off x="1599456" y="5199634"/>
            <a:ext cx="35486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3200" b="1" dirty="0" smtClean="0">
                <a:solidFill>
                  <a:schemeClr val="bg1"/>
                </a:solidFill>
              </a:rPr>
              <a:t>อยู่ในสภาพแวดล้อมที่เป็นคุณ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 Box 102"/>
          <p:cNvSpPr txBox="1">
            <a:spLocks noChangeArrowheads="1"/>
          </p:cNvSpPr>
          <p:nvPr/>
        </p:nvSpPr>
        <p:spPr bwMode="gray">
          <a:xfrm>
            <a:off x="998240" y="5123434"/>
            <a:ext cx="355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1" name="รูปภาพ 30" descr="01_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20888"/>
            <a:ext cx="2975992" cy="379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/>
      <p:bldP spid="14" grpId="0"/>
      <p:bldP spid="21" grpId="0" animBg="1"/>
      <p:bldP spid="22" grpId="0" animBg="1"/>
      <p:bldP spid="23" grpId="0"/>
      <p:bldP spid="24" grpId="0"/>
      <p:bldP spid="26" grpId="0" animBg="1"/>
      <p:bldP spid="2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59113" y="476250"/>
            <a:ext cx="2819400" cy="647700"/>
          </a:xfrm>
          <a:solidFill>
            <a:srgbClr val="CC0000"/>
          </a:solidFill>
          <a:ln w="28575">
            <a:solidFill>
              <a:srgbClr val="00FF00"/>
            </a:solidFill>
          </a:ln>
        </p:spPr>
        <p:txBody>
          <a:bodyPr/>
          <a:lstStyle/>
          <a:p>
            <a:pPr algn="ctr" eaLnBrk="1" hangingPunct="1"/>
            <a:r>
              <a:rPr lang="th-TH" sz="4000" b="1" dirty="0" smtClean="0">
                <a:solidFill>
                  <a:srgbClr val="FFFF00"/>
                </a:solidFill>
                <a:effectLst/>
              </a:rPr>
              <a:t>การสำนึกรู้คุณ</a:t>
            </a:r>
          </a:p>
        </p:txBody>
      </p:sp>
      <p:sp>
        <p:nvSpPr>
          <p:cNvPr id="105490" name="Rectangle 18"/>
          <p:cNvSpPr>
            <a:spLocks noRot="1" noChangeArrowheads="1"/>
          </p:cNvSpPr>
          <p:nvPr/>
        </p:nvSpPr>
        <p:spPr bwMode="auto">
          <a:xfrm>
            <a:off x="5795963" y="1485900"/>
            <a:ext cx="194310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การ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ชื่นชม</a:t>
            </a:r>
          </a:p>
        </p:txBody>
      </p:sp>
      <p:sp>
        <p:nvSpPr>
          <p:cNvPr id="105491" name="Rectangle 19"/>
          <p:cNvSpPr>
            <a:spLocks noRot="1" noChangeArrowheads="1"/>
          </p:cNvSpPr>
          <p:nvPr/>
        </p:nvSpPr>
        <p:spPr bwMode="auto">
          <a:xfrm>
            <a:off x="6732588" y="2493963"/>
            <a:ext cx="1522412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รอยยิ้ม</a:t>
            </a: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5492" name="Rectangle 20"/>
          <p:cNvSpPr>
            <a:spLocks noRot="1" noChangeArrowheads="1"/>
          </p:cNvSpPr>
          <p:nvPr/>
        </p:nvSpPr>
        <p:spPr bwMode="auto">
          <a:xfrm>
            <a:off x="6732588" y="3644900"/>
            <a:ext cx="172720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ขอบคุณ</a:t>
            </a: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5493" name="Rectangle 21"/>
          <p:cNvSpPr>
            <a:spLocks noRot="1" noChangeArrowheads="1"/>
          </p:cNvSpPr>
          <p:nvPr/>
        </p:nvSpPr>
        <p:spPr bwMode="auto">
          <a:xfrm>
            <a:off x="5867400" y="4795838"/>
            <a:ext cx="187325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สำนึก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ผิด</a:t>
            </a:r>
          </a:p>
        </p:txBody>
      </p:sp>
      <p:sp>
        <p:nvSpPr>
          <p:cNvPr id="105494" name="Rectangle 22"/>
          <p:cNvSpPr>
            <a:spLocks noRot="1" noChangeArrowheads="1"/>
          </p:cNvSpPr>
          <p:nvPr/>
        </p:nvSpPr>
        <p:spPr bwMode="auto">
          <a:xfrm>
            <a:off x="3851275" y="5876925"/>
            <a:ext cx="1522413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ขอ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โทษ</a:t>
            </a:r>
          </a:p>
        </p:txBody>
      </p:sp>
      <p:sp>
        <p:nvSpPr>
          <p:cNvPr id="105495" name="Rectangle 23"/>
          <p:cNvSpPr>
            <a:spLocks noRot="1" noChangeArrowheads="1"/>
          </p:cNvSpPr>
          <p:nvPr/>
        </p:nvSpPr>
        <p:spPr bwMode="auto">
          <a:xfrm>
            <a:off x="1547813" y="5516563"/>
            <a:ext cx="165735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ให้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อภัย</a:t>
            </a:r>
          </a:p>
        </p:txBody>
      </p:sp>
      <p:sp>
        <p:nvSpPr>
          <p:cNvPr id="105496" name="Rectangle 24"/>
          <p:cNvSpPr>
            <a:spLocks noRot="1" noChangeArrowheads="1"/>
          </p:cNvSpPr>
          <p:nvPr/>
        </p:nvSpPr>
        <p:spPr bwMode="auto">
          <a:xfrm>
            <a:off x="815975" y="4510088"/>
            <a:ext cx="173990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ไว้วางใจ</a:t>
            </a: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5497" name="Rectangle 25"/>
          <p:cNvSpPr>
            <a:spLocks noRot="1" noChangeArrowheads="1"/>
          </p:cNvSpPr>
          <p:nvPr/>
        </p:nvSpPr>
        <p:spPr bwMode="auto">
          <a:xfrm>
            <a:off x="611188" y="2492375"/>
            <a:ext cx="2376487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มองกัน</a:t>
            </a:r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ด้านดี</a:t>
            </a:r>
          </a:p>
        </p:txBody>
      </p:sp>
      <p:sp>
        <p:nvSpPr>
          <p:cNvPr id="105498" name="Rectangle 26"/>
          <p:cNvSpPr>
            <a:spLocks noRot="1" noChangeArrowheads="1"/>
          </p:cNvSpPr>
          <p:nvPr/>
        </p:nvSpPr>
        <p:spPr bwMode="auto">
          <a:xfrm>
            <a:off x="714348" y="1341438"/>
            <a:ext cx="278291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10. คุณธรรม</a:t>
            </a: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สากล</a:t>
            </a:r>
          </a:p>
        </p:txBody>
      </p:sp>
      <p:sp>
        <p:nvSpPr>
          <p:cNvPr id="105499" name="AutoShape 27"/>
          <p:cNvSpPr>
            <a:spLocks noChangeArrowheads="1"/>
          </p:cNvSpPr>
          <p:nvPr/>
        </p:nvSpPr>
        <p:spPr bwMode="auto">
          <a:xfrm>
            <a:off x="3132138" y="2995613"/>
            <a:ext cx="2951162" cy="108108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วงจรการเกิด</a:t>
            </a:r>
          </a:p>
          <a:p>
            <a:pPr algn="ctr">
              <a:lnSpc>
                <a:spcPct val="85000"/>
              </a:lnSpc>
            </a:pPr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จิตสำนึกด้านคุณธรรม</a:t>
            </a: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>
            <a:off x="6011863" y="908050"/>
            <a:ext cx="6477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7235825" y="213360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7308850" y="321310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7235825" y="443865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 flipH="1">
            <a:off x="5651500" y="5589588"/>
            <a:ext cx="57626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11" name="Rectangle 39"/>
          <p:cNvSpPr>
            <a:spLocks noRot="1" noChangeArrowheads="1"/>
          </p:cNvSpPr>
          <p:nvPr/>
        </p:nvSpPr>
        <p:spPr bwMode="auto">
          <a:xfrm>
            <a:off x="612775" y="3429000"/>
            <a:ext cx="1511300" cy="6477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ผูกพัน</a:t>
            </a:r>
            <a:endParaRPr lang="th-TH" sz="4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 flipH="1" flipV="1">
            <a:off x="3276600" y="5949950"/>
            <a:ext cx="5032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H="1" flipV="1">
            <a:off x="1979613" y="5200650"/>
            <a:ext cx="144462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 flipH="1" flipV="1">
            <a:off x="1476375" y="4149725"/>
            <a:ext cx="71438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 flipH="1" flipV="1">
            <a:off x="1403350" y="31416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 flipV="1">
            <a:off x="1476375" y="2003425"/>
            <a:ext cx="714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 flipV="1">
            <a:off x="2197100" y="836613"/>
            <a:ext cx="7191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pic>
        <p:nvPicPr>
          <p:cNvPr id="4121" name="Picture 49" descr="RLGN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4581525"/>
            <a:ext cx="1365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 animBg="1"/>
      <p:bldP spid="105491" grpId="0" animBg="1"/>
      <p:bldP spid="105492" grpId="0" animBg="1"/>
      <p:bldP spid="105493" grpId="0" animBg="1"/>
      <p:bldP spid="105494" grpId="0" animBg="1"/>
      <p:bldP spid="105495" grpId="0" animBg="1"/>
      <p:bldP spid="105496" grpId="0" animBg="1"/>
      <p:bldP spid="105497" grpId="0" animBg="1"/>
      <p:bldP spid="105498" grpId="0" animBg="1"/>
      <p:bldP spid="105499" grpId="0" animBg="1"/>
      <p:bldP spid="105501" grpId="0" animBg="1"/>
      <p:bldP spid="105502" grpId="0" animBg="1"/>
      <p:bldP spid="105503" grpId="0" animBg="1"/>
      <p:bldP spid="105504" grpId="0" animBg="1"/>
      <p:bldP spid="105505" grpId="0" animBg="1"/>
      <p:bldP spid="105511" grpId="0" animBg="1"/>
      <p:bldP spid="105512" grpId="0" animBg="1"/>
      <p:bldP spid="105513" grpId="0" animBg="1"/>
      <p:bldP spid="105514" grpId="0" animBg="1"/>
      <p:bldP spid="105515" grpId="0" animBg="1"/>
      <p:bldP spid="105516" grpId="0" animBg="1"/>
      <p:bldP spid="1055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รูปภาพ 4" descr="สวัสดี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331640" y="3212976"/>
            <a:ext cx="2232248" cy="3177540"/>
          </a:xfrm>
          <a:prstGeom prst="rect">
            <a:avLst/>
          </a:prstGeom>
        </p:spPr>
      </p:pic>
      <p:sp>
        <p:nvSpPr>
          <p:cNvPr id="6" name="คำบรรยายภาพแบบเมฆ 5"/>
          <p:cNvSpPr/>
          <p:nvPr/>
        </p:nvSpPr>
        <p:spPr>
          <a:xfrm>
            <a:off x="2123728" y="332656"/>
            <a:ext cx="5544616" cy="32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สวัสดีครับ</a:t>
            </a:r>
            <a:endParaRPr lang="th-TH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2l">
  <a:themeElements>
    <a:clrScheme name="01 2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6B9D21"/>
      </a:accent6>
      <a:hlink>
        <a:srgbClr val="6E815B"/>
      </a:hlink>
      <a:folHlink>
        <a:srgbClr val="90A8B0"/>
      </a:folHlink>
    </a:clrScheme>
    <a:fontScheme name="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1">
        <a:dk1>
          <a:srgbClr val="003366"/>
        </a:dk1>
        <a:lt1>
          <a:srgbClr val="FFFFFF"/>
        </a:lt1>
        <a:dk2>
          <a:srgbClr val="3C8196"/>
        </a:dk2>
        <a:lt2>
          <a:srgbClr val="B2B2B2"/>
        </a:lt2>
        <a:accent1>
          <a:srgbClr val="2C6AA2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CB9CE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3366"/>
        </a:dk1>
        <a:lt1>
          <a:srgbClr val="FFFFFF"/>
        </a:lt1>
        <a:dk2>
          <a:srgbClr val="2E6272"/>
        </a:dk2>
        <a:lt2>
          <a:srgbClr val="B2B2B2"/>
        </a:lt2>
        <a:accent1>
          <a:srgbClr val="3984C9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EC2E1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30311D"/>
        </a:dk1>
        <a:lt1>
          <a:srgbClr val="FFFFFF"/>
        </a:lt1>
        <a:dk2>
          <a:srgbClr val="4A5B1F"/>
        </a:dk2>
        <a:lt2>
          <a:srgbClr val="B2B2B2"/>
        </a:lt2>
        <a:accent1>
          <a:srgbClr val="90724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C6BCB0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cdb2004222l</Template>
  <TotalTime>461</TotalTime>
  <Words>268</Words>
  <Application>Microsoft Office PowerPoint</Application>
  <PresentationFormat>นำเสนอทางหน้าจอ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cdb2004222l</vt:lpstr>
      <vt:lpstr>บุคลิกภาพภายใน Internal Personality</vt:lpstr>
      <vt:lpstr>บุคลิกภาพภายในหมายถึง</vt:lpstr>
      <vt:lpstr>องค์ประกอบของบุคลิกภาพภายใน</vt:lpstr>
      <vt:lpstr>แนวทางการพัฒนาบุคลิกภาพภายใน</vt:lpstr>
      <vt:lpstr>การสำนึกรู้คุณ</vt:lpstr>
      <vt:lpstr>ภาพนิ่ง 6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sp</dc:creator>
  <cp:lastModifiedBy>Admin</cp:lastModifiedBy>
  <cp:revision>36</cp:revision>
  <dcterms:created xsi:type="dcterms:W3CDTF">2012-06-11T09:12:43Z</dcterms:created>
  <dcterms:modified xsi:type="dcterms:W3CDTF">2012-07-02T08:43:52Z</dcterms:modified>
</cp:coreProperties>
</file>